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28"/>
  </p:notesMasterIdLst>
  <p:sldIdLst>
    <p:sldId id="279" r:id="rId2"/>
    <p:sldId id="434" r:id="rId3"/>
    <p:sldId id="435" r:id="rId4"/>
    <p:sldId id="412" r:id="rId5"/>
    <p:sldId id="401" r:id="rId6"/>
    <p:sldId id="394" r:id="rId7"/>
    <p:sldId id="369" r:id="rId8"/>
    <p:sldId id="410" r:id="rId9"/>
    <p:sldId id="353" r:id="rId10"/>
    <p:sldId id="390" r:id="rId11"/>
    <p:sldId id="400" r:id="rId12"/>
    <p:sldId id="409" r:id="rId13"/>
    <p:sldId id="431" r:id="rId14"/>
    <p:sldId id="432" r:id="rId15"/>
    <p:sldId id="411" r:id="rId16"/>
    <p:sldId id="414" r:id="rId17"/>
    <p:sldId id="419" r:id="rId18"/>
    <p:sldId id="420" r:id="rId19"/>
    <p:sldId id="421" r:id="rId20"/>
    <p:sldId id="423" r:id="rId21"/>
    <p:sldId id="424" r:id="rId22"/>
    <p:sldId id="428" r:id="rId23"/>
    <p:sldId id="429" r:id="rId24"/>
    <p:sldId id="430" r:id="rId25"/>
    <p:sldId id="433" r:id="rId26"/>
    <p:sldId id="393" r:id="rId27"/>
  </p:sldIdLst>
  <p:sldSz cx="12192000" cy="6858000"/>
  <p:notesSz cx="6724650" cy="987425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0000"/>
    <a:srgbClr val="8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Orta Stil 3 - Vurgu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E171933-4619-4E11-9A3F-F7608DF75F80}" styleName="Orta Stil 1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Orta Stil 1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91657" autoAdjust="0"/>
  </p:normalViewPr>
  <p:slideViewPr>
    <p:cSldViewPr snapToGrid="0">
      <p:cViewPr varScale="1">
        <p:scale>
          <a:sx n="106" d="100"/>
          <a:sy n="106" d="100"/>
        </p:scale>
        <p:origin x="660" y="96"/>
      </p:cViewPr>
      <p:guideLst>
        <p:guide orient="horz" pos="2160"/>
        <p:guide pos="3840"/>
      </p:guideLst>
    </p:cSldViewPr>
  </p:slideViewPr>
  <p:outlineViewPr>
    <p:cViewPr>
      <p:scale>
        <a:sx n="33" d="100"/>
        <a:sy n="33" d="100"/>
      </p:scale>
      <p:origin x="0" y="1801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14650" cy="495300"/>
          </a:xfrm>
          <a:prstGeom prst="rect">
            <a:avLst/>
          </a:prstGeom>
        </p:spPr>
        <p:txBody>
          <a:bodyPr vert="horz" lIns="91294" tIns="45647" rIns="91294" bIns="45647" rtlCol="0"/>
          <a:lstStyle>
            <a:lvl1pPr algn="l" fontAlgn="auto">
              <a:spcBef>
                <a:spcPts val="0"/>
              </a:spcBef>
              <a:spcAft>
                <a:spcPts val="0"/>
              </a:spcAft>
              <a:defRPr sz="1200">
                <a:latin typeface="+mn-lt"/>
                <a:cs typeface="+mn-cs"/>
              </a:defRPr>
            </a:lvl1pPr>
          </a:lstStyle>
          <a:p>
            <a:pPr>
              <a:defRPr/>
            </a:pPr>
            <a:endParaRPr lang="tr-TR"/>
          </a:p>
        </p:txBody>
      </p:sp>
      <p:sp>
        <p:nvSpPr>
          <p:cNvPr id="3" name="Veri Yer Tutucusu 2"/>
          <p:cNvSpPr>
            <a:spLocks noGrp="1"/>
          </p:cNvSpPr>
          <p:nvPr>
            <p:ph type="dt" idx="1"/>
          </p:nvPr>
        </p:nvSpPr>
        <p:spPr>
          <a:xfrm>
            <a:off x="3808413" y="0"/>
            <a:ext cx="2914650" cy="495300"/>
          </a:xfrm>
          <a:prstGeom prst="rect">
            <a:avLst/>
          </a:prstGeom>
        </p:spPr>
        <p:txBody>
          <a:bodyPr vert="horz" lIns="91294" tIns="45647" rIns="91294" bIns="45647" rtlCol="0"/>
          <a:lstStyle>
            <a:lvl1pPr algn="r" fontAlgn="auto">
              <a:spcBef>
                <a:spcPts val="0"/>
              </a:spcBef>
              <a:spcAft>
                <a:spcPts val="0"/>
              </a:spcAft>
              <a:defRPr sz="1200">
                <a:latin typeface="+mn-lt"/>
                <a:cs typeface="+mn-cs"/>
              </a:defRPr>
            </a:lvl1pPr>
          </a:lstStyle>
          <a:p>
            <a:pPr>
              <a:defRPr/>
            </a:pPr>
            <a:fld id="{261129BF-9847-4989-8435-EAD2CCA58C0D}" type="datetimeFigureOut">
              <a:rPr lang="tr-TR"/>
              <a:pPr>
                <a:defRPr/>
              </a:pPr>
              <a:t>9.05.2022</a:t>
            </a:fld>
            <a:endParaRPr lang="tr-TR"/>
          </a:p>
        </p:txBody>
      </p:sp>
      <p:sp>
        <p:nvSpPr>
          <p:cNvPr id="4" name="Slayt Görüntüsü Yer Tutucusu 3"/>
          <p:cNvSpPr>
            <a:spLocks noGrp="1" noRot="1" noChangeAspect="1"/>
          </p:cNvSpPr>
          <p:nvPr>
            <p:ph type="sldImg" idx="2"/>
          </p:nvPr>
        </p:nvSpPr>
        <p:spPr>
          <a:xfrm>
            <a:off x="398463" y="1235075"/>
            <a:ext cx="5927725" cy="3333750"/>
          </a:xfrm>
          <a:prstGeom prst="rect">
            <a:avLst/>
          </a:prstGeom>
          <a:noFill/>
          <a:ln w="12700">
            <a:solidFill>
              <a:prstClr val="black"/>
            </a:solidFill>
          </a:ln>
        </p:spPr>
        <p:txBody>
          <a:bodyPr vert="horz" lIns="91294" tIns="45647" rIns="91294" bIns="45647" rtlCol="0" anchor="ctr"/>
          <a:lstStyle/>
          <a:p>
            <a:pPr lvl="0"/>
            <a:endParaRPr lang="tr-TR" noProof="0"/>
          </a:p>
        </p:txBody>
      </p:sp>
      <p:sp>
        <p:nvSpPr>
          <p:cNvPr id="5" name="Not Yer Tutucusu 4"/>
          <p:cNvSpPr>
            <a:spLocks noGrp="1"/>
          </p:cNvSpPr>
          <p:nvPr>
            <p:ph type="body" sz="quarter" idx="3"/>
          </p:nvPr>
        </p:nvSpPr>
        <p:spPr>
          <a:xfrm>
            <a:off x="673100" y="4751388"/>
            <a:ext cx="5378450" cy="3889375"/>
          </a:xfrm>
          <a:prstGeom prst="rect">
            <a:avLst/>
          </a:prstGeom>
        </p:spPr>
        <p:txBody>
          <a:bodyPr vert="horz" lIns="91294" tIns="45647" rIns="91294" bIns="45647" rtlCol="0"/>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Altbilgi Yer Tutucusu 5"/>
          <p:cNvSpPr>
            <a:spLocks noGrp="1"/>
          </p:cNvSpPr>
          <p:nvPr>
            <p:ph type="ftr" sz="quarter" idx="4"/>
          </p:nvPr>
        </p:nvSpPr>
        <p:spPr>
          <a:xfrm>
            <a:off x="0" y="9378950"/>
            <a:ext cx="2914650" cy="495300"/>
          </a:xfrm>
          <a:prstGeom prst="rect">
            <a:avLst/>
          </a:prstGeom>
        </p:spPr>
        <p:txBody>
          <a:bodyPr vert="horz" lIns="91294" tIns="45647" rIns="91294" bIns="45647" rtlCol="0" anchor="b"/>
          <a:lstStyle>
            <a:lvl1pPr algn="l" fontAlgn="auto">
              <a:spcBef>
                <a:spcPts val="0"/>
              </a:spcBef>
              <a:spcAft>
                <a:spcPts val="0"/>
              </a:spcAft>
              <a:defRPr sz="1200">
                <a:latin typeface="+mn-lt"/>
                <a:cs typeface="+mn-cs"/>
              </a:defRPr>
            </a:lvl1pPr>
          </a:lstStyle>
          <a:p>
            <a:pPr>
              <a:defRPr/>
            </a:pPr>
            <a:endParaRPr lang="tr-TR"/>
          </a:p>
        </p:txBody>
      </p:sp>
      <p:sp>
        <p:nvSpPr>
          <p:cNvPr id="7" name="Slayt Numarası Yer Tutucusu 6"/>
          <p:cNvSpPr>
            <a:spLocks noGrp="1"/>
          </p:cNvSpPr>
          <p:nvPr>
            <p:ph type="sldNum" sz="quarter" idx="5"/>
          </p:nvPr>
        </p:nvSpPr>
        <p:spPr>
          <a:xfrm>
            <a:off x="3808413" y="9378950"/>
            <a:ext cx="2914650" cy="495300"/>
          </a:xfrm>
          <a:prstGeom prst="rect">
            <a:avLst/>
          </a:prstGeom>
        </p:spPr>
        <p:txBody>
          <a:bodyPr vert="horz" lIns="91294" tIns="45647" rIns="91294" bIns="45647" rtlCol="0" anchor="b"/>
          <a:lstStyle>
            <a:lvl1pPr algn="r" fontAlgn="auto">
              <a:spcBef>
                <a:spcPts val="0"/>
              </a:spcBef>
              <a:spcAft>
                <a:spcPts val="0"/>
              </a:spcAft>
              <a:defRPr sz="1200">
                <a:latin typeface="+mn-lt"/>
                <a:cs typeface="+mn-cs"/>
              </a:defRPr>
            </a:lvl1pPr>
          </a:lstStyle>
          <a:p>
            <a:pPr>
              <a:defRPr/>
            </a:pPr>
            <a:fld id="{F1E6A907-D6DF-4634-AC1A-8B36E6415CF8}" type="slidenum">
              <a:rPr lang="tr-TR"/>
              <a:pPr>
                <a:defRPr/>
              </a:pPr>
              <a:t>‹#›</a:t>
            </a:fld>
            <a:endParaRPr lang="tr-TR"/>
          </a:p>
        </p:txBody>
      </p:sp>
    </p:spTree>
    <p:extLst>
      <p:ext uri="{BB962C8B-B14F-4D97-AF65-F5344CB8AC3E}">
        <p14:creationId xmlns:p14="http://schemas.microsoft.com/office/powerpoint/2010/main" val="27936723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tr-TR"/>
              <a:t>Asıl başlık stili için tıklatın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lvl1pPr>
              <a:defRPr/>
            </a:lvl1pPr>
          </a:lstStyle>
          <a:p>
            <a:pPr>
              <a:defRPr/>
            </a:pPr>
            <a:fld id="{681731AA-ACA6-4576-B853-E74DBC9F84A4}" type="datetime1">
              <a:rPr lang="tr-TR"/>
              <a:pPr>
                <a:defRPr/>
              </a:pPr>
              <a:t>9.05.2022</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0D2D4DBD-51AD-4B2A-A7B3-96ACB97CFC0E}" type="slidenum">
              <a:rPr lang="tr-TR"/>
              <a:pPr>
                <a:defRPr/>
              </a:pPr>
              <a:t>‹#›</a:t>
            </a:fld>
            <a:endParaRPr lang="tr-T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lvl1pPr>
              <a:defRPr/>
            </a:lvl1pPr>
          </a:lstStyle>
          <a:p>
            <a:pPr>
              <a:defRPr/>
            </a:pPr>
            <a:fld id="{7F7B21F1-2B03-4886-8469-CC9755EC0991}" type="datetime1">
              <a:rPr lang="tr-TR"/>
              <a:pPr>
                <a:defRPr/>
              </a:pPr>
              <a:t>9.05.2022</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DDC54315-A543-406B-AAFF-1C757FC0D5B2}" type="slidenum">
              <a:rPr lang="tr-TR"/>
              <a:pPr>
                <a:defRPr/>
              </a:pPr>
              <a:t>‹#›</a:t>
            </a:fld>
            <a:endParaRPr lang="tr-T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lvl1pPr>
              <a:defRPr/>
            </a:lvl1pPr>
          </a:lstStyle>
          <a:p>
            <a:pPr>
              <a:defRPr/>
            </a:pPr>
            <a:fld id="{AD357FBC-B3AD-46FE-85D2-FE5FC4CC5661}" type="datetime1">
              <a:rPr lang="tr-TR"/>
              <a:pPr>
                <a:defRPr/>
              </a:pPr>
              <a:t>9.05.2022</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48C3F3AF-195D-4F73-AC2B-6338BC692C43}" type="slidenum">
              <a:rPr lang="tr-TR"/>
              <a:pPr>
                <a:defRPr/>
              </a:pPr>
              <a:t>‹#›</a:t>
            </a:fld>
            <a:endParaRPr lang="tr-T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lvl1pPr>
              <a:defRPr/>
            </a:lvl1pPr>
          </a:lstStyle>
          <a:p>
            <a:pPr>
              <a:defRPr/>
            </a:pPr>
            <a:fld id="{DD7AAF57-1B25-42DA-B0BC-381A8DF057B6}" type="datetime1">
              <a:rPr lang="tr-TR"/>
              <a:pPr>
                <a:defRPr/>
              </a:pPr>
              <a:t>9.05.2022</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5ADCD275-245C-4492-BDC3-8E8A5BC97F0A}" type="slidenum">
              <a:rPr lang="tr-TR"/>
              <a:pPr>
                <a:defRPr/>
              </a:pPr>
              <a:t>‹#›</a:t>
            </a:fld>
            <a:endParaRPr lang="tr-T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tr-TR"/>
              <a:t>Asıl başlık stili için tıklatın</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lvl1pPr>
              <a:defRPr/>
            </a:lvl1pPr>
          </a:lstStyle>
          <a:p>
            <a:pPr>
              <a:defRPr/>
            </a:pPr>
            <a:fld id="{BC786A94-33DF-40B3-848F-8CCDD0D6AEA1}" type="datetime1">
              <a:rPr lang="tr-TR"/>
              <a:pPr>
                <a:defRPr/>
              </a:pPr>
              <a:t>9.05.2022</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40D96223-0229-47B5-9327-1DDF4BB78CEE}" type="slidenum">
              <a:rPr lang="tr-TR"/>
              <a:pPr>
                <a:defRPr/>
              </a:pPr>
              <a:t>‹#›</a:t>
            </a:fld>
            <a:endParaRPr lang="tr-T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fld id="{C3726DBB-35A7-4DF9-BBA9-4AE6F3F45FCA}" type="datetime1">
              <a:rPr lang="tr-TR"/>
              <a:pPr>
                <a:defRPr/>
              </a:pPr>
              <a:t>9.05.2022</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79F34FC8-CA6E-4E0C-B2A8-41BF13BAB5D3}" type="slidenum">
              <a:rPr lang="tr-TR"/>
              <a:pPr>
                <a:defRPr/>
              </a:pPr>
              <a:t>‹#›</a:t>
            </a:fld>
            <a:endParaRPr lang="tr-T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839789"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6172201"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3"/>
          <p:cNvSpPr>
            <a:spLocks noGrp="1"/>
          </p:cNvSpPr>
          <p:nvPr>
            <p:ph type="dt" sz="half" idx="10"/>
          </p:nvPr>
        </p:nvSpPr>
        <p:spPr/>
        <p:txBody>
          <a:bodyPr/>
          <a:lstStyle>
            <a:lvl1pPr>
              <a:defRPr/>
            </a:lvl1pPr>
          </a:lstStyle>
          <a:p>
            <a:pPr>
              <a:defRPr/>
            </a:pPr>
            <a:fld id="{D255B78D-4C57-4D4C-AA19-DEE82171C304}" type="datetime1">
              <a:rPr lang="tr-TR"/>
              <a:pPr>
                <a:defRPr/>
              </a:pPr>
              <a:t>9.05.2022</a:t>
            </a:fld>
            <a:endParaRPr lang="tr-TR"/>
          </a:p>
        </p:txBody>
      </p:sp>
      <p:sp>
        <p:nvSpPr>
          <p:cNvPr id="8" name="Footer Placeholder 4"/>
          <p:cNvSpPr>
            <a:spLocks noGrp="1"/>
          </p:cNvSpPr>
          <p:nvPr>
            <p:ph type="ftr" sz="quarter" idx="11"/>
          </p:nvPr>
        </p:nvSpPr>
        <p:spPr/>
        <p:txBody>
          <a:bodyPr/>
          <a:lstStyle>
            <a:lvl1pPr>
              <a:defRPr/>
            </a:lvl1pPr>
          </a:lstStyle>
          <a:p>
            <a:pPr>
              <a:defRPr/>
            </a:pPr>
            <a:endParaRPr lang="tr-TR"/>
          </a:p>
        </p:txBody>
      </p:sp>
      <p:sp>
        <p:nvSpPr>
          <p:cNvPr id="9" name="Slide Number Placeholder 5"/>
          <p:cNvSpPr>
            <a:spLocks noGrp="1"/>
          </p:cNvSpPr>
          <p:nvPr>
            <p:ph type="sldNum" sz="quarter" idx="12"/>
          </p:nvPr>
        </p:nvSpPr>
        <p:spPr/>
        <p:txBody>
          <a:bodyPr/>
          <a:lstStyle>
            <a:lvl1pPr>
              <a:defRPr/>
            </a:lvl1pPr>
          </a:lstStyle>
          <a:p>
            <a:pPr>
              <a:defRPr/>
            </a:pPr>
            <a:fld id="{C8AB52D7-01BD-4CC7-B033-F4B4D452B2FE}" type="slidenum">
              <a:rPr lang="tr-TR"/>
              <a:pPr>
                <a:defRPr/>
              </a:pPr>
              <a:t>‹#›</a:t>
            </a:fld>
            <a:endParaRPr lang="tr-T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3"/>
          <p:cNvSpPr>
            <a:spLocks noGrp="1"/>
          </p:cNvSpPr>
          <p:nvPr>
            <p:ph type="dt" sz="half" idx="10"/>
          </p:nvPr>
        </p:nvSpPr>
        <p:spPr/>
        <p:txBody>
          <a:bodyPr/>
          <a:lstStyle>
            <a:lvl1pPr>
              <a:defRPr/>
            </a:lvl1pPr>
          </a:lstStyle>
          <a:p>
            <a:pPr>
              <a:defRPr/>
            </a:pPr>
            <a:fld id="{72B54762-521B-4C43-A33C-C07EDE534B80}" type="datetime1">
              <a:rPr lang="tr-TR"/>
              <a:pPr>
                <a:defRPr/>
              </a:pPr>
              <a:t>9.05.2022</a:t>
            </a:fld>
            <a:endParaRPr lang="tr-TR"/>
          </a:p>
        </p:txBody>
      </p:sp>
      <p:sp>
        <p:nvSpPr>
          <p:cNvPr id="4" name="Footer Placeholder 4"/>
          <p:cNvSpPr>
            <a:spLocks noGrp="1"/>
          </p:cNvSpPr>
          <p:nvPr>
            <p:ph type="ftr" sz="quarter" idx="11"/>
          </p:nvPr>
        </p:nvSpPr>
        <p:spPr/>
        <p:txBody>
          <a:bodyPr/>
          <a:lstStyle>
            <a:lvl1pPr>
              <a:defRPr/>
            </a:lvl1pPr>
          </a:lstStyle>
          <a:p>
            <a:pPr>
              <a:defRPr/>
            </a:pPr>
            <a:endParaRPr lang="tr-TR"/>
          </a:p>
        </p:txBody>
      </p:sp>
      <p:sp>
        <p:nvSpPr>
          <p:cNvPr id="5" name="Slide Number Placeholder 5"/>
          <p:cNvSpPr>
            <a:spLocks noGrp="1"/>
          </p:cNvSpPr>
          <p:nvPr>
            <p:ph type="sldNum" sz="quarter" idx="12"/>
          </p:nvPr>
        </p:nvSpPr>
        <p:spPr/>
        <p:txBody>
          <a:bodyPr/>
          <a:lstStyle>
            <a:lvl1pPr>
              <a:defRPr/>
            </a:lvl1pPr>
          </a:lstStyle>
          <a:p>
            <a:pPr>
              <a:defRPr/>
            </a:pPr>
            <a:fld id="{CEE84E12-99E4-420C-A617-4FDDA91EE066}" type="slidenum">
              <a:rPr lang="tr-TR"/>
              <a:pPr>
                <a:defRPr/>
              </a:pPr>
              <a:t>‹#›</a:t>
            </a:fld>
            <a:endParaRPr lang="tr-T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B7F78EEA-254B-46EA-B838-C236E1C1EA91}" type="datetime1">
              <a:rPr lang="tr-TR"/>
              <a:pPr>
                <a:defRPr/>
              </a:pPr>
              <a:t>9.05.2022</a:t>
            </a:fld>
            <a:endParaRPr lang="tr-TR"/>
          </a:p>
        </p:txBody>
      </p:sp>
      <p:sp>
        <p:nvSpPr>
          <p:cNvPr id="3" name="Footer Placeholder 2"/>
          <p:cNvSpPr>
            <a:spLocks noGrp="1"/>
          </p:cNvSpPr>
          <p:nvPr>
            <p:ph type="ftr" sz="quarter" idx="11"/>
          </p:nvPr>
        </p:nvSpPr>
        <p:spPr/>
        <p:txBody>
          <a:bodyPr/>
          <a:lstStyle>
            <a:lvl1pPr>
              <a:defRPr/>
            </a:lvl1pPr>
          </a:lstStyle>
          <a:p>
            <a:pPr>
              <a:defRPr/>
            </a:pPr>
            <a:endParaRPr lang="tr-TR"/>
          </a:p>
        </p:txBody>
      </p:sp>
      <p:sp>
        <p:nvSpPr>
          <p:cNvPr id="4" name="Slide Number Placeholder 3"/>
          <p:cNvSpPr>
            <a:spLocks noGrp="1"/>
          </p:cNvSpPr>
          <p:nvPr>
            <p:ph type="sldNum" sz="quarter" idx="12"/>
          </p:nvPr>
        </p:nvSpPr>
        <p:spPr/>
        <p:txBody>
          <a:bodyPr/>
          <a:lstStyle>
            <a:lvl1pPr>
              <a:defRPr sz="1400">
                <a:solidFill>
                  <a:prstClr val="black"/>
                </a:solidFill>
                <a:latin typeface="Cambria" panose="02040503050406030204" pitchFamily="18" charset="0"/>
              </a:defRPr>
            </a:lvl1pPr>
          </a:lstStyle>
          <a:p>
            <a:pPr>
              <a:defRPr/>
            </a:pPr>
            <a:fld id="{02464A5B-ABD6-4459-9F0A-0A2A2FE29C47}" type="slidenum">
              <a:rPr lang="tr-TR"/>
              <a:pPr>
                <a:defRPr/>
              </a:pPr>
              <a:t>‹#›</a:t>
            </a:fld>
            <a:r>
              <a:rPr lang="tr-TR" dirty="0"/>
              <a:t> / 18</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fld id="{47E54B5D-A978-4670-9397-CA79576AF309}" type="datetime1">
              <a:rPr lang="tr-TR"/>
              <a:pPr>
                <a:defRPr/>
              </a:pPr>
              <a:t>9.05.2022</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DA3CC457-84AF-41BD-90D9-E88E9D07C8D3}" type="slidenum">
              <a:rPr lang="tr-TR"/>
              <a:pPr>
                <a:defRPr/>
              </a:pPr>
              <a:t>‹#›</a:t>
            </a:fld>
            <a:endParaRPr lang="tr-T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5183188"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a:t>Resim eklemek için simgeyi tıklatın</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fld id="{871E98F5-02B3-42D6-BF33-9A0FF3BAF9E7}" type="datetime1">
              <a:rPr lang="tr-TR"/>
              <a:pPr>
                <a:defRPr/>
              </a:pPr>
              <a:t>9.05.2022</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D890ECD9-33AC-42F8-B613-1E2DBBDE143D}" type="slidenum">
              <a:rPr lang="tr-TR"/>
              <a:pPr>
                <a:defRPr/>
              </a:pPr>
              <a:t>‹#›</a:t>
            </a:fld>
            <a:endParaRPr lang="tr-T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t>Asıl başlık stili için tıklatın</a:t>
            </a:r>
            <a:endParaRPr lang="en-US"/>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3F553259-1604-40C9-93B6-5A5FE2E321F8}" type="datetime1">
              <a:rPr lang="tr-TR"/>
              <a:pPr>
                <a:defRPr/>
              </a:pPr>
              <a:t>9.05.2022</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tr-T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18C13E50-2412-496A-A1BF-D83F78BE2764}"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20" r:id="rId7"/>
    <p:sldLayoutId id="2147483716" r:id="rId8"/>
    <p:sldLayoutId id="2147483717" r:id="rId9"/>
    <p:sldLayoutId id="2147483718" r:id="rId10"/>
    <p:sldLayoutId id="2147483719" r:id="rId11"/>
  </p:sldLayoutIdLst>
  <p:transition/>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mailto:fusuy66@hotmail.com" TargetMode="Externa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7" name="Grup 1"/>
          <p:cNvGrpSpPr>
            <a:grpSpLocks/>
          </p:cNvGrpSpPr>
          <p:nvPr/>
        </p:nvGrpSpPr>
        <p:grpSpPr bwMode="auto">
          <a:xfrm>
            <a:off x="0" y="0"/>
            <a:ext cx="12192000" cy="6858000"/>
            <a:chOff x="0" y="0"/>
            <a:chExt cx="12192000" cy="6858000"/>
          </a:xfrm>
        </p:grpSpPr>
        <p:pic>
          <p:nvPicPr>
            <p:cNvPr id="14339" name="Resim 5"/>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14340" name="2 Başlık"/>
            <p:cNvSpPr txBox="1">
              <a:spLocks/>
            </p:cNvSpPr>
            <p:nvPr/>
          </p:nvSpPr>
          <p:spPr bwMode="auto">
            <a:xfrm>
              <a:off x="5041900" y="3846981"/>
              <a:ext cx="4457700" cy="844549"/>
            </a:xfrm>
            <a:prstGeom prst="rect">
              <a:avLst/>
            </a:prstGeom>
            <a:noFill/>
            <a:ln w="9525">
              <a:noFill/>
              <a:miter lim="800000"/>
              <a:headEnd/>
              <a:tailEnd/>
            </a:ln>
          </p:spPr>
          <p:txBody>
            <a:bodyPr/>
            <a:lstStyle/>
            <a:p>
              <a:pPr algn="ctr">
                <a:lnSpc>
                  <a:spcPct val="90000"/>
                </a:lnSpc>
              </a:pPr>
              <a:r>
                <a:rPr lang="tr-TR" sz="2400" b="1" dirty="0">
                  <a:solidFill>
                    <a:srgbClr val="6C0000"/>
                  </a:solidFill>
                  <a:latin typeface="Cambria" pitchFamily="18" charset="0"/>
                  <a:cs typeface="Times New Roman" pitchFamily="18" charset="0"/>
                </a:rPr>
                <a:t>Meslekî ve Teknik Eğitim</a:t>
              </a:r>
            </a:p>
            <a:p>
              <a:pPr algn="ctr">
                <a:lnSpc>
                  <a:spcPct val="90000"/>
                </a:lnSpc>
              </a:pPr>
              <a:r>
                <a:rPr lang="tr-TR" sz="2400" b="1" dirty="0">
                  <a:solidFill>
                    <a:srgbClr val="6C0000"/>
                  </a:solidFill>
                  <a:latin typeface="Cambria" pitchFamily="18" charset="0"/>
                  <a:cs typeface="Times New Roman" pitchFamily="18" charset="0"/>
                </a:rPr>
                <a:t>Genel Müdürlüğü</a:t>
              </a:r>
            </a:p>
          </p:txBody>
        </p:sp>
      </p:grpSp>
      <p:sp>
        <p:nvSpPr>
          <p:cNvPr id="14338" name="Dikdörtgen 6"/>
          <p:cNvSpPr>
            <a:spLocks noChangeArrowheads="1"/>
          </p:cNvSpPr>
          <p:nvPr/>
        </p:nvSpPr>
        <p:spPr bwMode="auto">
          <a:xfrm>
            <a:off x="3980787" y="4959350"/>
            <a:ext cx="6579942" cy="505972"/>
          </a:xfrm>
          <a:prstGeom prst="rect">
            <a:avLst/>
          </a:prstGeom>
          <a:noFill/>
          <a:ln w="9525">
            <a:noFill/>
            <a:miter lim="800000"/>
            <a:headEnd/>
            <a:tailEnd/>
          </a:ln>
        </p:spPr>
        <p:txBody>
          <a:bodyPr wrap="none">
            <a:spAutoFit/>
          </a:bodyPr>
          <a:lstStyle/>
          <a:p>
            <a:pPr algn="ctr">
              <a:lnSpc>
                <a:spcPct val="120000"/>
              </a:lnSpc>
            </a:pPr>
            <a:r>
              <a:rPr lang="tr-TR" sz="2400" b="1" dirty="0" smtClean="0">
                <a:ln w="22225">
                  <a:solidFill>
                    <a:schemeClr val="accent2"/>
                  </a:solidFill>
                  <a:prstDash val="solid"/>
                </a:ln>
                <a:solidFill>
                  <a:schemeClr val="accent2">
                    <a:lumMod val="40000"/>
                    <a:lumOff val="60000"/>
                  </a:schemeClr>
                </a:solidFill>
                <a:latin typeface="Calibri" pitchFamily="34" charset="0"/>
              </a:rPr>
              <a:t>İSKENDERUN MESLEKİ VE TEKNİK ANADOLU LİSESİ</a:t>
            </a:r>
            <a:endParaRPr lang="tr-TR" sz="2400" b="1" dirty="0">
              <a:ln w="22225">
                <a:solidFill>
                  <a:schemeClr val="accent2"/>
                </a:solidFill>
                <a:prstDash val="solid"/>
              </a:ln>
              <a:solidFill>
                <a:schemeClr val="accent2">
                  <a:lumMod val="40000"/>
                  <a:lumOff val="60000"/>
                </a:schemeClr>
              </a:solidFill>
              <a:latin typeface="Calibri" pitchFamily="34" charset="0"/>
            </a:endParaRPr>
          </a:p>
        </p:txBody>
      </p:sp>
      <p:pic>
        <p:nvPicPr>
          <p:cNvPr id="6" name="Picture 4" descr="Adsız - Kopya">
            <a:extLst>
              <a:ext uri="{FF2B5EF4-FFF2-40B4-BE49-F238E27FC236}">
                <a16:creationId xmlns:a16="http://schemas.microsoft.com/office/drawing/2014/main" xmlns="" id="{2549B67A-5C53-4E97-B93E-68C3A0B1BF7A}"/>
              </a:ext>
            </a:extLst>
          </p:cNvPr>
          <p:cNvPicPr>
            <a:picLocks noChangeAspect="1" noChangeArrowheads="1"/>
          </p:cNvPicPr>
          <p:nvPr/>
        </p:nvPicPr>
        <p:blipFill>
          <a:blip r:embed="rId3" cstate="print"/>
          <a:srcRect/>
          <a:stretch>
            <a:fillRect/>
          </a:stretch>
        </p:blipFill>
        <p:spPr bwMode="auto">
          <a:xfrm>
            <a:off x="11161713" y="0"/>
            <a:ext cx="833437" cy="1028700"/>
          </a:xfrm>
          <a:prstGeom prst="ellipse">
            <a:avLst/>
          </a:prstGeom>
          <a:noFill/>
          <a:ln>
            <a:noFill/>
          </a:ln>
          <a:effec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1 Başlık"/>
          <p:cNvSpPr txBox="1">
            <a:spLocks/>
          </p:cNvSpPr>
          <p:nvPr/>
        </p:nvSpPr>
        <p:spPr bwMode="auto">
          <a:xfrm>
            <a:off x="1036638" y="66675"/>
            <a:ext cx="11155362" cy="881063"/>
          </a:xfrm>
          <a:prstGeom prst="rect">
            <a:avLst/>
          </a:prstGeom>
          <a:noFill/>
          <a:ln w="9525">
            <a:noFill/>
            <a:miter lim="800000"/>
            <a:headEnd/>
            <a:tailEnd/>
          </a:ln>
        </p:spPr>
        <p:txBody>
          <a:bodyPr anchor="ctr"/>
          <a:lstStyle/>
          <a:p>
            <a:pPr algn="ctr">
              <a:lnSpc>
                <a:spcPct val="90000"/>
              </a:lnSpc>
            </a:pPr>
            <a:r>
              <a:rPr lang="tr-TR" sz="2800" b="1">
                <a:solidFill>
                  <a:schemeClr val="bg1"/>
                </a:solidFill>
                <a:latin typeface="Cambria" pitchFamily="18" charset="0"/>
              </a:rPr>
              <a:t>MESLEKİ EĞİTİM MERKEZİ PROGRAMI (ÇIRAKLIK EĞİTİMİ)</a:t>
            </a:r>
          </a:p>
        </p:txBody>
      </p:sp>
      <p:sp>
        <p:nvSpPr>
          <p:cNvPr id="5" name="İçerik Yer Tutucusu 2"/>
          <p:cNvSpPr>
            <a:spLocks noGrp="1"/>
          </p:cNvSpPr>
          <p:nvPr>
            <p:ph idx="1"/>
          </p:nvPr>
        </p:nvSpPr>
        <p:spPr>
          <a:xfrm>
            <a:off x="449263" y="1246188"/>
            <a:ext cx="11282362" cy="5237162"/>
          </a:xfrm>
        </p:spPr>
        <p:txBody>
          <a:bodyPr rtlCol="0">
            <a:noAutofit/>
          </a:bodyPr>
          <a:lstStyle/>
          <a:p>
            <a:pPr marL="0" indent="0" algn="ctr" defTabSz="457200" eaLnBrk="1" fontAlgn="auto" hangingPunct="1">
              <a:lnSpc>
                <a:spcPct val="120000"/>
              </a:lnSpc>
              <a:spcBef>
                <a:spcPts val="1200"/>
              </a:spcBef>
              <a:spcAft>
                <a:spcPts val="1200"/>
              </a:spcAft>
              <a:buClr>
                <a:srgbClr val="A53010"/>
              </a:buClr>
              <a:buFont typeface="Arial" panose="020B0604020202020204" pitchFamily="34" charset="0"/>
              <a:buNone/>
              <a:defRPr/>
            </a:pPr>
            <a:r>
              <a:rPr lang="tr-TR" b="1" dirty="0">
                <a:solidFill>
                  <a:srgbClr val="0070C0"/>
                </a:solidFill>
              </a:rPr>
              <a:t>KAYIT ŞARTLARI NELERDİR?</a:t>
            </a:r>
          </a:p>
          <a:p>
            <a:pPr algn="just" defTabSz="457200" eaLnBrk="1" fontAlgn="auto" hangingPunct="1">
              <a:lnSpc>
                <a:spcPct val="120000"/>
              </a:lnSpc>
              <a:spcBef>
                <a:spcPts val="1200"/>
              </a:spcBef>
              <a:spcAft>
                <a:spcPts val="1200"/>
              </a:spcAft>
              <a:buClr>
                <a:srgbClr val="A53010"/>
              </a:buClr>
              <a:buFont typeface="Wingdings" panose="05000000000000000000" pitchFamily="2" charset="2"/>
              <a:buChar char="Ø"/>
              <a:defRPr/>
            </a:pPr>
            <a:r>
              <a:rPr lang="tr-TR" altLang="tr-TR" b="1" dirty="0"/>
              <a:t> En az ortaokul veya imam-hatip ortaokulunu bitirmiş olmak.</a:t>
            </a:r>
          </a:p>
          <a:p>
            <a:pPr algn="just" defTabSz="457200" eaLnBrk="1" fontAlgn="auto" hangingPunct="1">
              <a:lnSpc>
                <a:spcPct val="120000"/>
              </a:lnSpc>
              <a:spcBef>
                <a:spcPts val="1200"/>
              </a:spcBef>
              <a:spcAft>
                <a:spcPts val="1200"/>
              </a:spcAft>
              <a:buClr>
                <a:srgbClr val="A53010"/>
              </a:buClr>
              <a:buFont typeface="Wingdings" panose="05000000000000000000" pitchFamily="2" charset="2"/>
              <a:buChar char="Ø"/>
              <a:defRPr/>
            </a:pPr>
            <a:r>
              <a:rPr lang="tr-TR" altLang="tr-TR" b="1" dirty="0"/>
              <a:t> Sağlık durumu ilgili mesleğin öğrenimine elverişli olmak. Bu durum, gerektiğinde, sağlık/sağlık kurulu raporuyla belgelendirilir.</a:t>
            </a:r>
          </a:p>
          <a:p>
            <a:pPr algn="just" defTabSz="457200" eaLnBrk="1" fontAlgn="auto" hangingPunct="1">
              <a:lnSpc>
                <a:spcPct val="120000"/>
              </a:lnSpc>
              <a:spcBef>
                <a:spcPts val="1200"/>
              </a:spcBef>
              <a:spcAft>
                <a:spcPts val="1200"/>
              </a:spcAft>
              <a:buClr>
                <a:srgbClr val="A53010"/>
              </a:buClr>
              <a:buFont typeface="Wingdings" panose="05000000000000000000" pitchFamily="2" charset="2"/>
              <a:buChar char="Ø"/>
              <a:defRPr/>
            </a:pPr>
            <a:r>
              <a:rPr lang="tr-TR" altLang="tr-TR" b="1" dirty="0"/>
              <a:t> Kayıt olacağı meslek dalı ile ilgili bir işyeriyle sözleşme imzalamak. Sözleşme imzalanacak işyerinde Usta Öğreticilik belgesine sahip usta olması gerekir.</a:t>
            </a:r>
          </a:p>
        </p:txBody>
      </p:sp>
      <p:sp>
        <p:nvSpPr>
          <p:cNvPr id="8" name="Oval 7"/>
          <p:cNvSpPr/>
          <p:nvPr/>
        </p:nvSpPr>
        <p:spPr>
          <a:xfrm rot="1200000">
            <a:off x="9223375" y="1255713"/>
            <a:ext cx="2497138" cy="1079500"/>
          </a:xfrm>
          <a:prstGeom prst="ellipse">
            <a:avLst/>
          </a:prstGeom>
          <a:solidFill>
            <a:srgbClr val="FFFF00"/>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2400" b="1" dirty="0">
                <a:solidFill>
                  <a:srgbClr val="0070C0"/>
                </a:solidFill>
                <a:latin typeface="Franklin Gothic Heavy" panose="020B0903020102020204" pitchFamily="34" charset="0"/>
              </a:rPr>
              <a:t>YAŞ SINIRI YOKTUR !</a:t>
            </a:r>
          </a:p>
        </p:txBody>
      </p:sp>
      <p:sp>
        <p:nvSpPr>
          <p:cNvPr id="9" name="Metin kutusu 8"/>
          <p:cNvSpPr txBox="1"/>
          <p:nvPr/>
        </p:nvSpPr>
        <p:spPr>
          <a:xfrm>
            <a:off x="7243217" y="5405897"/>
            <a:ext cx="4429125" cy="954107"/>
          </a:xfrm>
          <a:prstGeom prst="rect">
            <a:avLst/>
          </a:prstGeom>
          <a:solidFill>
            <a:srgbClr val="0070C0"/>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1003">
            <a:schemeClr val="dk2"/>
          </a:fillRef>
          <a:effectRef idx="0">
            <a:scrgbClr r="0" g="0" b="0"/>
          </a:effectRef>
          <a:fontRef idx="major"/>
        </p:style>
        <p:txBody>
          <a:bodyPr>
            <a:spAutoFit/>
          </a:bodyPr>
          <a:lstStyle/>
          <a:p>
            <a:pPr algn="ctr" fontAlgn="auto">
              <a:spcBef>
                <a:spcPts val="0"/>
              </a:spcBef>
              <a:spcAft>
                <a:spcPts val="0"/>
              </a:spcAft>
              <a:defRPr/>
            </a:pPr>
            <a:r>
              <a:rPr lang="tr-TR" sz="2800" dirty="0">
                <a:solidFill>
                  <a:srgbClr val="FF0000"/>
                </a:solidFill>
                <a:latin typeface="Franklin Gothic Heavy" panose="020B0903020102020204" pitchFamily="34" charset="0"/>
              </a:rPr>
              <a:t>KAYITLAR</a:t>
            </a:r>
          </a:p>
          <a:p>
            <a:pPr algn="ctr" fontAlgn="auto">
              <a:spcBef>
                <a:spcPts val="0"/>
              </a:spcBef>
              <a:spcAft>
                <a:spcPts val="0"/>
              </a:spcAft>
              <a:defRPr/>
            </a:pPr>
            <a:r>
              <a:rPr lang="tr-TR" sz="2800" dirty="0">
                <a:solidFill>
                  <a:srgbClr val="FF0000"/>
                </a:solidFill>
                <a:latin typeface="Franklin Gothic Heavy" panose="020B0903020102020204" pitchFamily="34" charset="0"/>
              </a:rPr>
              <a:t>YIL BOYU DEVAM EDER !</a:t>
            </a:r>
          </a:p>
        </p:txBody>
      </p:sp>
      <p:pic>
        <p:nvPicPr>
          <p:cNvPr id="6" name="Picture 4" descr="Adsız - Kopya">
            <a:extLst>
              <a:ext uri="{FF2B5EF4-FFF2-40B4-BE49-F238E27FC236}">
                <a16:creationId xmlns:a16="http://schemas.microsoft.com/office/drawing/2014/main" xmlns="" id="{2549B67A-5C53-4E97-B93E-68C3A0B1BF7A}"/>
              </a:ext>
            </a:extLst>
          </p:cNvPr>
          <p:cNvPicPr>
            <a:picLocks noChangeAspect="1" noChangeArrowheads="1"/>
          </p:cNvPicPr>
          <p:nvPr/>
        </p:nvPicPr>
        <p:blipFill>
          <a:blip r:embed="rId2" cstate="print"/>
          <a:srcRect/>
          <a:stretch>
            <a:fillRect/>
          </a:stretch>
        </p:blipFill>
        <p:spPr bwMode="auto">
          <a:xfrm>
            <a:off x="11413102" y="0"/>
            <a:ext cx="833437" cy="1028700"/>
          </a:xfrm>
          <a:prstGeom prst="ellipse">
            <a:avLst/>
          </a:prstGeom>
          <a:noFill/>
          <a:ln>
            <a:noFill/>
          </a:ln>
          <a:effec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a:spLocks noGrp="1"/>
          </p:cNvSpPr>
          <p:nvPr>
            <p:ph idx="1"/>
          </p:nvPr>
        </p:nvSpPr>
        <p:spPr>
          <a:xfrm>
            <a:off x="449263" y="1246188"/>
            <a:ext cx="11282362" cy="5237162"/>
          </a:xfrm>
        </p:spPr>
        <p:txBody>
          <a:bodyPr rtlCol="0">
            <a:noAutofit/>
          </a:bodyPr>
          <a:lstStyle/>
          <a:p>
            <a:pPr marL="0" indent="0" algn="ctr" defTabSz="457200" eaLnBrk="1" fontAlgn="auto" hangingPunct="1">
              <a:lnSpc>
                <a:spcPct val="120000"/>
              </a:lnSpc>
              <a:spcBef>
                <a:spcPts val="1200"/>
              </a:spcBef>
              <a:spcAft>
                <a:spcPts val="1200"/>
              </a:spcAft>
              <a:buClr>
                <a:srgbClr val="A53010"/>
              </a:buClr>
              <a:buFont typeface="Arial" panose="020B0604020202020204" pitchFamily="34" charset="0"/>
              <a:buNone/>
              <a:defRPr/>
            </a:pPr>
            <a:r>
              <a:rPr lang="tr-TR" b="1" dirty="0">
                <a:solidFill>
                  <a:srgbClr val="0070C0"/>
                </a:solidFill>
              </a:rPr>
              <a:t>İŞLETMELERİN GÖREV VE SORUMLULUKLARI NELERDİR?</a:t>
            </a:r>
          </a:p>
          <a:p>
            <a:pPr algn="just" defTabSz="457200" eaLnBrk="1" fontAlgn="auto" hangingPunct="1">
              <a:lnSpc>
                <a:spcPct val="120000"/>
              </a:lnSpc>
              <a:spcBef>
                <a:spcPts val="1200"/>
              </a:spcBef>
              <a:spcAft>
                <a:spcPts val="1200"/>
              </a:spcAft>
              <a:buClr>
                <a:srgbClr val="A53010"/>
              </a:buClr>
              <a:buFont typeface="Wingdings" panose="05000000000000000000" pitchFamily="2" charset="2"/>
              <a:buChar char="Ø"/>
              <a:defRPr/>
            </a:pPr>
            <a:r>
              <a:rPr lang="tr-TR" altLang="tr-TR" b="1" dirty="0"/>
              <a:t> Öğrenciye, asgari ücretin net tutarının %30 undan az olmayacak şekilde ücret ödemek, </a:t>
            </a:r>
            <a:r>
              <a:rPr lang="tr-TR" altLang="tr-TR" b="1" u="sng" dirty="0">
                <a:solidFill>
                  <a:srgbClr val="FF0000"/>
                </a:solidFill>
              </a:rPr>
              <a:t>(2021 Yılı için 767,28 TL.)</a:t>
            </a:r>
          </a:p>
          <a:p>
            <a:pPr algn="just" defTabSz="457200" eaLnBrk="1" fontAlgn="auto" hangingPunct="1">
              <a:lnSpc>
                <a:spcPct val="120000"/>
              </a:lnSpc>
              <a:spcBef>
                <a:spcPts val="1200"/>
              </a:spcBef>
              <a:spcAft>
                <a:spcPts val="1200"/>
              </a:spcAft>
              <a:buClr>
                <a:srgbClr val="A53010"/>
              </a:buClr>
              <a:buFont typeface="Wingdings" panose="05000000000000000000" pitchFamily="2" charset="2"/>
              <a:buChar char="Ø"/>
              <a:defRPr/>
            </a:pPr>
            <a:r>
              <a:rPr lang="tr-TR" altLang="tr-TR" b="1" dirty="0"/>
              <a:t> Öğrencinin pratik eğitiminden sorumlu olacak Usta Öğretici görevlendirmek,</a:t>
            </a:r>
          </a:p>
          <a:p>
            <a:pPr marL="0" indent="0" algn="just" defTabSz="457200" eaLnBrk="1" fontAlgn="auto" hangingPunct="1">
              <a:lnSpc>
                <a:spcPct val="120000"/>
              </a:lnSpc>
              <a:spcBef>
                <a:spcPts val="1200"/>
              </a:spcBef>
              <a:spcAft>
                <a:spcPts val="1200"/>
              </a:spcAft>
              <a:buClr>
                <a:srgbClr val="A53010"/>
              </a:buClr>
              <a:buFont typeface="Arial" panose="020B0604020202020204" pitchFamily="34" charset="0"/>
              <a:buNone/>
              <a:defRPr/>
            </a:pPr>
            <a:r>
              <a:rPr lang="tr-TR" altLang="tr-TR" b="1" i="1" dirty="0">
                <a:solidFill>
                  <a:srgbClr val="FF0000"/>
                </a:solidFill>
              </a:rPr>
              <a:t>İşletmelerde mesleki eğitim, staj ve tamamlayıcı eğitim gören öğrenciler, işyerlerinin şartlarına ve çalışma düzenine uymak zorundadırlar.</a:t>
            </a:r>
          </a:p>
        </p:txBody>
      </p:sp>
      <p:sp>
        <p:nvSpPr>
          <p:cNvPr id="24578" name="1 Başlık"/>
          <p:cNvSpPr txBox="1">
            <a:spLocks/>
          </p:cNvSpPr>
          <p:nvPr/>
        </p:nvSpPr>
        <p:spPr bwMode="auto">
          <a:xfrm>
            <a:off x="1036638" y="66675"/>
            <a:ext cx="11155362" cy="881063"/>
          </a:xfrm>
          <a:prstGeom prst="rect">
            <a:avLst/>
          </a:prstGeom>
          <a:noFill/>
          <a:ln w="9525">
            <a:noFill/>
            <a:miter lim="800000"/>
            <a:headEnd/>
            <a:tailEnd/>
          </a:ln>
        </p:spPr>
        <p:txBody>
          <a:bodyPr anchor="ctr"/>
          <a:lstStyle/>
          <a:p>
            <a:pPr algn="ctr">
              <a:lnSpc>
                <a:spcPct val="90000"/>
              </a:lnSpc>
            </a:pPr>
            <a:r>
              <a:rPr lang="tr-TR" sz="2800" b="1">
                <a:solidFill>
                  <a:schemeClr val="bg1"/>
                </a:solidFill>
                <a:latin typeface="Cambria" pitchFamily="18" charset="0"/>
              </a:rPr>
              <a:t>MESLEKİ EĞİTİM MERKEZİ PROGRAMI (ÇIRAKLIK EĞİTİMİ)</a:t>
            </a:r>
          </a:p>
        </p:txBody>
      </p:sp>
      <p:pic>
        <p:nvPicPr>
          <p:cNvPr id="4" name="Picture 4" descr="Adsız - Kopya">
            <a:extLst>
              <a:ext uri="{FF2B5EF4-FFF2-40B4-BE49-F238E27FC236}">
                <a16:creationId xmlns:a16="http://schemas.microsoft.com/office/drawing/2014/main" xmlns="" id="{2549B67A-5C53-4E97-B93E-68C3A0B1BF7A}"/>
              </a:ext>
            </a:extLst>
          </p:cNvPr>
          <p:cNvPicPr>
            <a:picLocks noChangeAspect="1" noChangeArrowheads="1"/>
          </p:cNvPicPr>
          <p:nvPr/>
        </p:nvPicPr>
        <p:blipFill>
          <a:blip r:embed="rId2" cstate="print"/>
          <a:srcRect/>
          <a:stretch>
            <a:fillRect/>
          </a:stretch>
        </p:blipFill>
        <p:spPr bwMode="auto">
          <a:xfrm>
            <a:off x="11358563" y="66675"/>
            <a:ext cx="833437" cy="1028700"/>
          </a:xfrm>
          <a:prstGeom prst="ellipse">
            <a:avLst/>
          </a:prstGeom>
          <a:noFill/>
          <a:ln>
            <a:noFill/>
          </a:ln>
          <a:effec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a:spLocks noGrp="1"/>
          </p:cNvSpPr>
          <p:nvPr>
            <p:ph idx="1"/>
          </p:nvPr>
        </p:nvSpPr>
        <p:spPr>
          <a:xfrm>
            <a:off x="449263" y="1246188"/>
            <a:ext cx="11282362" cy="5237162"/>
          </a:xfrm>
        </p:spPr>
        <p:txBody>
          <a:bodyPr rtlCol="0">
            <a:noAutofit/>
          </a:bodyPr>
          <a:lstStyle/>
          <a:p>
            <a:pPr marL="0" indent="0" algn="ctr" defTabSz="457200" eaLnBrk="1" fontAlgn="auto" hangingPunct="1">
              <a:lnSpc>
                <a:spcPct val="120000"/>
              </a:lnSpc>
              <a:spcBef>
                <a:spcPts val="1200"/>
              </a:spcBef>
              <a:spcAft>
                <a:spcPts val="1200"/>
              </a:spcAft>
              <a:buClr>
                <a:srgbClr val="A53010"/>
              </a:buClr>
              <a:buFont typeface="Arial" panose="020B0604020202020204" pitchFamily="34" charset="0"/>
              <a:buNone/>
              <a:defRPr/>
            </a:pPr>
            <a:r>
              <a:rPr lang="tr-TR" b="1" dirty="0">
                <a:solidFill>
                  <a:srgbClr val="0070C0"/>
                </a:solidFill>
              </a:rPr>
              <a:t>İŞLETMEYE FAYDALARI NELERDİR?</a:t>
            </a:r>
          </a:p>
          <a:p>
            <a:pPr algn="just" defTabSz="457200" eaLnBrk="1" fontAlgn="auto" hangingPunct="1">
              <a:lnSpc>
                <a:spcPct val="120000"/>
              </a:lnSpc>
              <a:spcBef>
                <a:spcPts val="1200"/>
              </a:spcBef>
              <a:spcAft>
                <a:spcPts val="1200"/>
              </a:spcAft>
              <a:buClr>
                <a:srgbClr val="A53010"/>
              </a:buClr>
              <a:buFont typeface="Wingdings" panose="05000000000000000000" pitchFamily="2" charset="2"/>
              <a:buChar char="Ø"/>
              <a:defRPr/>
            </a:pPr>
            <a:r>
              <a:rPr lang="tr-TR" altLang="tr-TR" b="1" dirty="0">
                <a:solidFill>
                  <a:srgbClr val="0070C0"/>
                </a:solidFill>
              </a:rPr>
              <a:t> </a:t>
            </a:r>
            <a:r>
              <a:rPr lang="tr-TR" altLang="tr-TR" b="1" dirty="0"/>
              <a:t>Eğitim süresince öğrencinin SGK (İş kazası ve meslek hastalığı ile Genel Sağlık Sigortası) primleri devlet tarafından karşılanır.</a:t>
            </a:r>
          </a:p>
          <a:p>
            <a:pPr algn="just" defTabSz="457200" eaLnBrk="1" fontAlgn="auto" hangingPunct="1">
              <a:lnSpc>
                <a:spcPct val="120000"/>
              </a:lnSpc>
              <a:spcBef>
                <a:spcPts val="1200"/>
              </a:spcBef>
              <a:spcAft>
                <a:spcPts val="1200"/>
              </a:spcAft>
              <a:buClr>
                <a:srgbClr val="A53010"/>
              </a:buClr>
              <a:buFont typeface="Wingdings" panose="05000000000000000000" pitchFamily="2" charset="2"/>
              <a:buChar char="Ø"/>
              <a:defRPr/>
            </a:pPr>
            <a:r>
              <a:rPr lang="tr-TR" altLang="tr-TR" b="1" dirty="0"/>
              <a:t> Öğrenciye ödenebilecek en az ücretin 1/3’i veya 2/3’si devlet katkısı olarak işletmeye geri ödenir.</a:t>
            </a:r>
          </a:p>
          <a:p>
            <a:pPr lvl="1" algn="just" defTabSz="457200" eaLnBrk="1" fontAlgn="auto" hangingPunct="1">
              <a:lnSpc>
                <a:spcPct val="120000"/>
              </a:lnSpc>
              <a:spcBef>
                <a:spcPts val="1200"/>
              </a:spcBef>
              <a:spcAft>
                <a:spcPts val="1200"/>
              </a:spcAft>
              <a:buClr>
                <a:srgbClr val="A53010"/>
              </a:buClr>
              <a:buFontTx/>
              <a:buChar char="-"/>
              <a:defRPr/>
            </a:pPr>
            <a:r>
              <a:rPr lang="tr-TR" altLang="tr-TR" sz="2800" b="1" dirty="0"/>
              <a:t>Çalışan sayısı 20’den az ise 2/3’si </a:t>
            </a:r>
            <a:r>
              <a:rPr lang="tr-TR" altLang="tr-TR" sz="2800" b="1" u="sng" dirty="0">
                <a:solidFill>
                  <a:srgbClr val="FF0000"/>
                </a:solidFill>
              </a:rPr>
              <a:t>(2021 yılı için 511,51)</a:t>
            </a:r>
          </a:p>
          <a:p>
            <a:pPr lvl="1" algn="just" defTabSz="457200" eaLnBrk="1" fontAlgn="auto" hangingPunct="1">
              <a:lnSpc>
                <a:spcPct val="120000"/>
              </a:lnSpc>
              <a:spcBef>
                <a:spcPts val="1200"/>
              </a:spcBef>
              <a:spcAft>
                <a:spcPts val="1200"/>
              </a:spcAft>
              <a:buClr>
                <a:srgbClr val="A53010"/>
              </a:buClr>
              <a:buFontTx/>
              <a:buChar char="-"/>
              <a:defRPr/>
            </a:pPr>
            <a:r>
              <a:rPr lang="tr-TR" altLang="tr-TR" sz="2800" b="1" dirty="0"/>
              <a:t>Çalışan sayısı 20 ve üzerinde ise 1/3’i </a:t>
            </a:r>
            <a:r>
              <a:rPr lang="tr-TR" altLang="tr-TR" sz="2800" b="1" u="sng" dirty="0">
                <a:solidFill>
                  <a:srgbClr val="FF0000"/>
                </a:solidFill>
              </a:rPr>
              <a:t>(2021 yılı için 255,75)</a:t>
            </a:r>
            <a:endParaRPr lang="tr-TR" altLang="tr-TR" sz="2800" b="1" dirty="0"/>
          </a:p>
        </p:txBody>
      </p:sp>
      <p:sp>
        <p:nvSpPr>
          <p:cNvPr id="25602" name="1 Başlık"/>
          <p:cNvSpPr txBox="1">
            <a:spLocks/>
          </p:cNvSpPr>
          <p:nvPr/>
        </p:nvSpPr>
        <p:spPr bwMode="auto">
          <a:xfrm>
            <a:off x="1036638" y="66675"/>
            <a:ext cx="11155362" cy="881063"/>
          </a:xfrm>
          <a:prstGeom prst="rect">
            <a:avLst/>
          </a:prstGeom>
          <a:noFill/>
          <a:ln w="9525">
            <a:noFill/>
            <a:miter lim="800000"/>
            <a:headEnd/>
            <a:tailEnd/>
          </a:ln>
        </p:spPr>
        <p:txBody>
          <a:bodyPr anchor="ctr"/>
          <a:lstStyle/>
          <a:p>
            <a:pPr algn="ctr">
              <a:lnSpc>
                <a:spcPct val="90000"/>
              </a:lnSpc>
            </a:pPr>
            <a:r>
              <a:rPr lang="tr-TR" sz="2800" b="1">
                <a:solidFill>
                  <a:schemeClr val="bg1"/>
                </a:solidFill>
                <a:latin typeface="Cambria" pitchFamily="18" charset="0"/>
              </a:rPr>
              <a:t>MESLEKİ EĞİTİM MERKEZİ PROGRAMI (ÇIRAKLIK EĞİTİMİ)</a:t>
            </a:r>
          </a:p>
        </p:txBody>
      </p:sp>
      <p:pic>
        <p:nvPicPr>
          <p:cNvPr id="4" name="Picture 4" descr="Adsız - Kopya">
            <a:extLst>
              <a:ext uri="{FF2B5EF4-FFF2-40B4-BE49-F238E27FC236}">
                <a16:creationId xmlns:a16="http://schemas.microsoft.com/office/drawing/2014/main" xmlns="" id="{2549B67A-5C53-4E97-B93E-68C3A0B1BF7A}"/>
              </a:ext>
            </a:extLst>
          </p:cNvPr>
          <p:cNvPicPr>
            <a:picLocks noChangeAspect="1" noChangeArrowheads="1"/>
          </p:cNvPicPr>
          <p:nvPr/>
        </p:nvPicPr>
        <p:blipFill>
          <a:blip r:embed="rId2" cstate="print"/>
          <a:srcRect/>
          <a:stretch>
            <a:fillRect/>
          </a:stretch>
        </p:blipFill>
        <p:spPr bwMode="auto">
          <a:xfrm>
            <a:off x="11170240" y="66675"/>
            <a:ext cx="833437" cy="1028700"/>
          </a:xfrm>
          <a:prstGeom prst="ellipse">
            <a:avLst/>
          </a:prstGeom>
          <a:noFill/>
          <a:ln>
            <a:noFill/>
          </a:ln>
          <a:effec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a:spLocks noGrp="1"/>
          </p:cNvSpPr>
          <p:nvPr>
            <p:ph idx="1"/>
          </p:nvPr>
        </p:nvSpPr>
        <p:spPr>
          <a:xfrm>
            <a:off x="284163" y="1027113"/>
            <a:ext cx="11612562" cy="5602287"/>
          </a:xfrm>
        </p:spPr>
        <p:txBody>
          <a:bodyPr rtlCol="0">
            <a:noAutofit/>
          </a:bodyPr>
          <a:lstStyle/>
          <a:p>
            <a:pPr marL="0" indent="0" algn="ctr" defTabSz="457200" eaLnBrk="1" fontAlgn="auto" hangingPunct="1">
              <a:lnSpc>
                <a:spcPct val="120000"/>
              </a:lnSpc>
              <a:spcBef>
                <a:spcPts val="1200"/>
              </a:spcBef>
              <a:spcAft>
                <a:spcPts val="1200"/>
              </a:spcAft>
              <a:buClr>
                <a:srgbClr val="A53010"/>
              </a:buClr>
              <a:buFont typeface="Arial" panose="020B0604020202020204" pitchFamily="34" charset="0"/>
              <a:buNone/>
              <a:defRPr/>
            </a:pPr>
            <a:r>
              <a:rPr lang="tr-TR" b="1" dirty="0">
                <a:solidFill>
                  <a:srgbClr val="0070C0"/>
                </a:solidFill>
              </a:rPr>
              <a:t>ÇIRAK ÖĞRENCİLER ÇALIŞAN DEĞİLDİR</a:t>
            </a:r>
            <a:r>
              <a:rPr lang="tr-TR" b="1" dirty="0">
                <a:solidFill>
                  <a:srgbClr val="FF0000"/>
                </a:solidFill>
              </a:rPr>
              <a:t>!!!</a:t>
            </a:r>
          </a:p>
          <a:p>
            <a:pPr marL="0" indent="0" algn="just" eaLnBrk="1" fontAlgn="auto" hangingPunct="1">
              <a:lnSpc>
                <a:spcPct val="100000"/>
              </a:lnSpc>
              <a:spcBef>
                <a:spcPct val="0"/>
              </a:spcBef>
              <a:spcAft>
                <a:spcPts val="0"/>
              </a:spcAft>
              <a:buFont typeface="Arial" panose="020B0604020202020204" pitchFamily="34" charset="0"/>
              <a:buNone/>
              <a:defRPr/>
            </a:pPr>
            <a:r>
              <a:rPr lang="tr-TR" altLang="tr-TR" sz="2600" b="1" dirty="0">
                <a:solidFill>
                  <a:srgbClr val="FF0000"/>
                </a:solidFill>
              </a:rPr>
              <a:t>4857 sayılı İş Kanunu</a:t>
            </a:r>
          </a:p>
          <a:p>
            <a:pPr marL="0" indent="0" algn="just" eaLnBrk="1" fontAlgn="auto" hangingPunct="1">
              <a:lnSpc>
                <a:spcPct val="100000"/>
              </a:lnSpc>
              <a:spcBef>
                <a:spcPct val="0"/>
              </a:spcBef>
              <a:spcAft>
                <a:spcPts val="0"/>
              </a:spcAft>
              <a:buFont typeface="Arial" panose="020B0604020202020204" pitchFamily="34" charset="0"/>
              <a:buNone/>
              <a:defRPr/>
            </a:pPr>
            <a:r>
              <a:rPr lang="tr-TR" altLang="tr-TR" sz="2600" b="1" dirty="0">
                <a:solidFill>
                  <a:srgbClr val="FF0000"/>
                </a:solidFill>
              </a:rPr>
              <a:t>Madde 4- </a:t>
            </a:r>
            <a:r>
              <a:rPr lang="tr-TR" altLang="tr-TR" sz="2600" b="1" dirty="0"/>
              <a:t>Aşağıda belirtilen işlerde ve iş ilişkilerinde bu Kanun hükümleri </a:t>
            </a:r>
            <a:r>
              <a:rPr lang="tr-TR" altLang="tr-TR" sz="2600" b="1" u="sng" dirty="0"/>
              <a:t>uygulanmaz</a:t>
            </a:r>
            <a:r>
              <a:rPr lang="tr-TR" altLang="tr-TR" sz="2600" b="1" dirty="0"/>
              <a:t>;</a:t>
            </a:r>
          </a:p>
          <a:p>
            <a:pPr marL="0" indent="0" algn="just" eaLnBrk="1" fontAlgn="auto" hangingPunct="1">
              <a:lnSpc>
                <a:spcPct val="100000"/>
              </a:lnSpc>
              <a:spcBef>
                <a:spcPct val="0"/>
              </a:spcBef>
              <a:spcAft>
                <a:spcPts val="0"/>
              </a:spcAft>
              <a:buFont typeface="Arial" panose="020B0604020202020204" pitchFamily="34" charset="0"/>
              <a:buNone/>
              <a:defRPr/>
            </a:pPr>
            <a:r>
              <a:rPr lang="sv-SE" altLang="tr-TR" sz="2600" b="1" dirty="0">
                <a:solidFill>
                  <a:srgbClr val="0070C0"/>
                </a:solidFill>
              </a:rPr>
              <a:t>f) </a:t>
            </a:r>
            <a:r>
              <a:rPr lang="tr-TR" altLang="tr-TR" sz="2600" b="1" dirty="0">
                <a:solidFill>
                  <a:srgbClr val="0070C0"/>
                </a:solidFill>
              </a:rPr>
              <a:t>Ç</a:t>
            </a:r>
            <a:r>
              <a:rPr lang="sv-SE" altLang="tr-TR" sz="2600" b="1" dirty="0">
                <a:solidFill>
                  <a:srgbClr val="0070C0"/>
                </a:solidFill>
              </a:rPr>
              <a:t>ıraklar hakkında,</a:t>
            </a:r>
            <a:r>
              <a:rPr lang="sv-SE" altLang="tr-TR" sz="2600" b="1" dirty="0"/>
              <a:t> </a:t>
            </a:r>
            <a:endParaRPr lang="tr-TR" altLang="tr-TR" sz="2600" b="1" dirty="0"/>
          </a:p>
          <a:p>
            <a:pPr marL="0" indent="0" algn="just" eaLnBrk="1" fontAlgn="auto" hangingPunct="1">
              <a:lnSpc>
                <a:spcPct val="100000"/>
              </a:lnSpc>
              <a:spcBef>
                <a:spcPct val="0"/>
              </a:spcBef>
              <a:spcAft>
                <a:spcPts val="0"/>
              </a:spcAft>
              <a:buFont typeface="Arial" panose="020B0604020202020204" pitchFamily="34" charset="0"/>
              <a:buNone/>
              <a:defRPr/>
            </a:pPr>
            <a:endParaRPr lang="tr-TR" altLang="tr-TR" sz="2600" b="1" dirty="0"/>
          </a:p>
          <a:p>
            <a:pPr marL="0" indent="0" algn="just" eaLnBrk="1" fontAlgn="auto" hangingPunct="1">
              <a:lnSpc>
                <a:spcPct val="100000"/>
              </a:lnSpc>
              <a:spcBef>
                <a:spcPct val="0"/>
              </a:spcBef>
              <a:spcAft>
                <a:spcPts val="0"/>
              </a:spcAft>
              <a:buFont typeface="Arial" panose="020B0604020202020204" pitchFamily="34" charset="0"/>
              <a:buNone/>
              <a:defRPr/>
            </a:pPr>
            <a:endParaRPr lang="tr-TR" altLang="tr-TR" sz="2600" b="1" dirty="0"/>
          </a:p>
          <a:p>
            <a:pPr marL="0" indent="0" algn="just" eaLnBrk="1" fontAlgn="auto" hangingPunct="1">
              <a:lnSpc>
                <a:spcPct val="100000"/>
              </a:lnSpc>
              <a:spcBef>
                <a:spcPct val="0"/>
              </a:spcBef>
              <a:spcAft>
                <a:spcPts val="0"/>
              </a:spcAft>
              <a:buFont typeface="Arial" panose="020B0604020202020204" pitchFamily="34" charset="0"/>
              <a:buNone/>
              <a:defRPr/>
            </a:pPr>
            <a:r>
              <a:rPr lang="tr-TR" altLang="tr-TR" sz="2600" b="1" kern="0" dirty="0">
                <a:solidFill>
                  <a:srgbClr val="FF0000"/>
                </a:solidFill>
              </a:rPr>
              <a:t>3308 sayılı Mesleki Eğitim Kanunu</a:t>
            </a:r>
          </a:p>
          <a:p>
            <a:pPr marL="0" indent="0" algn="just" eaLnBrk="1" fontAlgn="auto" hangingPunct="1">
              <a:lnSpc>
                <a:spcPct val="100000"/>
              </a:lnSpc>
              <a:spcBef>
                <a:spcPct val="0"/>
              </a:spcBef>
              <a:spcAft>
                <a:spcPts val="0"/>
              </a:spcAft>
              <a:buFont typeface="Arial" panose="020B0604020202020204" pitchFamily="34" charset="0"/>
              <a:buNone/>
              <a:defRPr/>
            </a:pPr>
            <a:r>
              <a:rPr lang="tr-TR" altLang="tr-TR" sz="2600" b="1" kern="0" dirty="0">
                <a:solidFill>
                  <a:srgbClr val="FF0000"/>
                </a:solidFill>
              </a:rPr>
              <a:t>Madde11-</a:t>
            </a:r>
            <a:r>
              <a:rPr lang="tr-TR" sz="2600" b="1" dirty="0">
                <a:solidFill>
                  <a:srgbClr val="FF0000"/>
                </a:solidFill>
              </a:rPr>
              <a:t> </a:t>
            </a:r>
            <a:r>
              <a:rPr lang="tr-TR" sz="2600" b="1" dirty="0"/>
              <a:t>Aday çırak ve çırak; </a:t>
            </a:r>
            <a:r>
              <a:rPr lang="tr-TR" sz="2600" b="1" u="sng" dirty="0"/>
              <a:t>öğrenci statüsünde olup</a:t>
            </a:r>
            <a:r>
              <a:rPr lang="tr-TR" sz="2600" b="1" dirty="0"/>
              <a:t>, öğrencilik haklarından yararlanır. Bunlar işyerinde </a:t>
            </a:r>
            <a:r>
              <a:rPr lang="tr-TR" sz="2600" b="1" u="sng" dirty="0"/>
              <a:t>çalışan işçi sayısına dahil edilmezler.</a:t>
            </a:r>
            <a:r>
              <a:rPr lang="tr-TR" sz="2600" b="1" dirty="0"/>
              <a:t> </a:t>
            </a:r>
            <a:endParaRPr lang="tr-TR" altLang="tr-TR" sz="2600" b="1" kern="0" dirty="0"/>
          </a:p>
        </p:txBody>
      </p:sp>
      <p:sp>
        <p:nvSpPr>
          <p:cNvPr id="26626" name="1 Başlık"/>
          <p:cNvSpPr txBox="1">
            <a:spLocks/>
          </p:cNvSpPr>
          <p:nvPr/>
        </p:nvSpPr>
        <p:spPr bwMode="auto">
          <a:xfrm>
            <a:off x="1036638" y="66675"/>
            <a:ext cx="11155362" cy="881063"/>
          </a:xfrm>
          <a:prstGeom prst="rect">
            <a:avLst/>
          </a:prstGeom>
          <a:noFill/>
          <a:ln w="9525">
            <a:noFill/>
            <a:miter lim="800000"/>
            <a:headEnd/>
            <a:tailEnd/>
          </a:ln>
        </p:spPr>
        <p:txBody>
          <a:bodyPr anchor="ctr"/>
          <a:lstStyle/>
          <a:p>
            <a:pPr algn="ctr">
              <a:lnSpc>
                <a:spcPct val="90000"/>
              </a:lnSpc>
            </a:pPr>
            <a:r>
              <a:rPr lang="tr-TR" sz="2800" b="1">
                <a:solidFill>
                  <a:schemeClr val="bg1"/>
                </a:solidFill>
                <a:latin typeface="Cambria" pitchFamily="18" charset="0"/>
              </a:rPr>
              <a:t>MESLEKİ EĞİTİM MERKEZİ PROGRAMI (ÇIRAKLIK EĞİTİMİ)</a:t>
            </a:r>
          </a:p>
        </p:txBody>
      </p:sp>
      <p:pic>
        <p:nvPicPr>
          <p:cNvPr id="4" name="Picture 4" descr="Adsız - Kopya">
            <a:extLst>
              <a:ext uri="{FF2B5EF4-FFF2-40B4-BE49-F238E27FC236}">
                <a16:creationId xmlns:a16="http://schemas.microsoft.com/office/drawing/2014/main" xmlns="" id="{2549B67A-5C53-4E97-B93E-68C3A0B1BF7A}"/>
              </a:ext>
            </a:extLst>
          </p:cNvPr>
          <p:cNvPicPr>
            <a:picLocks noChangeAspect="1" noChangeArrowheads="1"/>
          </p:cNvPicPr>
          <p:nvPr/>
        </p:nvPicPr>
        <p:blipFill>
          <a:blip r:embed="rId2" cstate="print"/>
          <a:srcRect/>
          <a:stretch>
            <a:fillRect/>
          </a:stretch>
        </p:blipFill>
        <p:spPr bwMode="auto">
          <a:xfrm>
            <a:off x="11358563" y="66675"/>
            <a:ext cx="833437" cy="1028700"/>
          </a:xfrm>
          <a:prstGeom prst="ellipse">
            <a:avLst/>
          </a:prstGeom>
          <a:noFill/>
          <a:ln>
            <a:noFill/>
          </a:ln>
          <a:effec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1 Başlık"/>
          <p:cNvSpPr txBox="1">
            <a:spLocks/>
          </p:cNvSpPr>
          <p:nvPr/>
        </p:nvSpPr>
        <p:spPr bwMode="auto">
          <a:xfrm>
            <a:off x="0" y="0"/>
            <a:ext cx="12192000" cy="881063"/>
          </a:xfrm>
          <a:prstGeom prst="rect">
            <a:avLst/>
          </a:prstGeom>
          <a:noFill/>
          <a:ln w="9525">
            <a:noFill/>
            <a:miter lim="800000"/>
            <a:headEnd/>
            <a:tailEnd/>
          </a:ln>
        </p:spPr>
        <p:txBody>
          <a:bodyPr anchor="ctr"/>
          <a:lstStyle/>
          <a:p>
            <a:pPr algn="ctr">
              <a:lnSpc>
                <a:spcPct val="90000"/>
              </a:lnSpc>
            </a:pPr>
            <a:r>
              <a:rPr lang="tr-TR" sz="2800" b="1">
                <a:solidFill>
                  <a:schemeClr val="bg1"/>
                </a:solidFill>
                <a:latin typeface="Cambria" pitchFamily="18" charset="0"/>
              </a:rPr>
              <a:t>ÜCRET VE SOSYAL GÜVENLİK</a:t>
            </a:r>
          </a:p>
        </p:txBody>
      </p:sp>
      <p:sp>
        <p:nvSpPr>
          <p:cNvPr id="27650" name="İçerik Yer Tutucusu 2"/>
          <p:cNvSpPr>
            <a:spLocks noGrp="1"/>
          </p:cNvSpPr>
          <p:nvPr>
            <p:ph idx="1"/>
          </p:nvPr>
        </p:nvSpPr>
        <p:spPr>
          <a:xfrm>
            <a:off x="449263" y="1246188"/>
            <a:ext cx="11282362" cy="5237162"/>
          </a:xfrm>
        </p:spPr>
        <p:txBody>
          <a:bodyPr/>
          <a:lstStyle/>
          <a:p>
            <a:pPr marL="0" indent="0" algn="ctr" defTabSz="457200" eaLnBrk="1" hangingPunct="1">
              <a:lnSpc>
                <a:spcPct val="100000"/>
              </a:lnSpc>
              <a:buClr>
                <a:srgbClr val="A53010"/>
              </a:buClr>
              <a:buFont typeface="Arial" charset="0"/>
              <a:buNone/>
            </a:pPr>
            <a:r>
              <a:rPr lang="tr-TR" altLang="tr-TR" b="1">
                <a:solidFill>
                  <a:srgbClr val="0070C0"/>
                </a:solidFill>
              </a:rPr>
              <a:t>30. MESLEKİ EĞİTİM KURULU</a:t>
            </a:r>
          </a:p>
          <a:p>
            <a:pPr marL="0" indent="0" algn="ctr" defTabSz="457200" eaLnBrk="1" hangingPunct="1">
              <a:lnSpc>
                <a:spcPct val="100000"/>
              </a:lnSpc>
              <a:buClr>
                <a:srgbClr val="A53010"/>
              </a:buClr>
              <a:buFont typeface="Arial" charset="0"/>
              <a:buNone/>
            </a:pPr>
            <a:r>
              <a:rPr lang="tr-TR" altLang="tr-TR" b="1">
                <a:solidFill>
                  <a:srgbClr val="0070C0"/>
                </a:solidFill>
              </a:rPr>
              <a:t>Karar No: 1</a:t>
            </a:r>
          </a:p>
          <a:p>
            <a:pPr marL="0" indent="0" algn="just" defTabSz="457200" eaLnBrk="1" hangingPunct="1">
              <a:lnSpc>
                <a:spcPct val="100000"/>
              </a:lnSpc>
              <a:buClr>
                <a:srgbClr val="A53010"/>
              </a:buClr>
              <a:buFont typeface="Arial" charset="0"/>
              <a:buNone/>
            </a:pPr>
            <a:endParaRPr lang="tr-TR" altLang="tr-TR" b="1">
              <a:solidFill>
                <a:srgbClr val="0070C0"/>
              </a:solidFill>
            </a:endParaRPr>
          </a:p>
          <a:p>
            <a:pPr marL="0" indent="0" algn="just" defTabSz="457200" eaLnBrk="1" hangingPunct="1">
              <a:lnSpc>
                <a:spcPct val="100000"/>
              </a:lnSpc>
              <a:buClr>
                <a:srgbClr val="A53010"/>
              </a:buClr>
              <a:buFont typeface="Arial" charset="0"/>
              <a:buNone/>
            </a:pPr>
            <a:r>
              <a:rPr lang="tr-TR" altLang="tr-TR" b="1"/>
              <a:t>3308 sayılı Mesleki Eğitim Kanunu kapsamındaki meslek alan/dallarında, mesleki ve teknik eğitim okul ve kurumları öğrencilerine verilen işletmede mesleki eğitim, staj, çıraklık, kalfalık ve ustalık eğitimlerinde; bir program dâhilinde, usta öğretici gözetiminde ve gerekli iş sağlığı ve güvenliği tedbirlerinin alınması şartıyla tehlikeli ve çok tehlikeli işler sınıfında yer alan işler ve iş yerlerinde mesleki eğitim alabilirler ve bu ortamlarda bulunabilirler.</a:t>
            </a:r>
          </a:p>
        </p:txBody>
      </p:sp>
      <p:pic>
        <p:nvPicPr>
          <p:cNvPr id="4" name="Picture 4" descr="Adsız - Kopya">
            <a:extLst>
              <a:ext uri="{FF2B5EF4-FFF2-40B4-BE49-F238E27FC236}">
                <a16:creationId xmlns:a16="http://schemas.microsoft.com/office/drawing/2014/main" xmlns="" id="{2549B67A-5C53-4E97-B93E-68C3A0B1BF7A}"/>
              </a:ext>
            </a:extLst>
          </p:cNvPr>
          <p:cNvPicPr>
            <a:picLocks noChangeAspect="1" noChangeArrowheads="1"/>
          </p:cNvPicPr>
          <p:nvPr/>
        </p:nvPicPr>
        <p:blipFill>
          <a:blip r:embed="rId2" cstate="print"/>
          <a:srcRect/>
          <a:stretch>
            <a:fillRect/>
          </a:stretch>
        </p:blipFill>
        <p:spPr bwMode="auto">
          <a:xfrm>
            <a:off x="10990947" y="0"/>
            <a:ext cx="833437" cy="1028700"/>
          </a:xfrm>
          <a:prstGeom prst="ellipse">
            <a:avLst/>
          </a:prstGeom>
          <a:noFill/>
          <a:ln>
            <a:noFill/>
          </a:ln>
          <a:effec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a:spLocks noGrp="1"/>
          </p:cNvSpPr>
          <p:nvPr>
            <p:ph idx="1"/>
          </p:nvPr>
        </p:nvSpPr>
        <p:spPr>
          <a:xfrm>
            <a:off x="449263" y="1246188"/>
            <a:ext cx="11282362" cy="5237162"/>
          </a:xfrm>
        </p:spPr>
        <p:txBody>
          <a:bodyPr rtlCol="0">
            <a:noAutofit/>
          </a:bodyPr>
          <a:lstStyle/>
          <a:p>
            <a:pPr marL="0" indent="0" algn="ctr" defTabSz="457200" eaLnBrk="1" fontAlgn="auto" hangingPunct="1">
              <a:lnSpc>
                <a:spcPct val="120000"/>
              </a:lnSpc>
              <a:spcBef>
                <a:spcPts val="1200"/>
              </a:spcBef>
              <a:spcAft>
                <a:spcPts val="1200"/>
              </a:spcAft>
              <a:buClr>
                <a:srgbClr val="A53010"/>
              </a:buClr>
              <a:buFont typeface="Arial" panose="020B0604020202020204" pitchFamily="34" charset="0"/>
              <a:buNone/>
              <a:defRPr/>
            </a:pPr>
            <a:r>
              <a:rPr lang="tr-TR" b="1" dirty="0">
                <a:solidFill>
                  <a:srgbClr val="0070C0"/>
                </a:solidFill>
              </a:rPr>
              <a:t>USTA ÖĞRETİCİLİK BELGESİ (İş Pedagojisi Kursu)</a:t>
            </a:r>
          </a:p>
          <a:p>
            <a:pPr algn="just" defTabSz="457200" eaLnBrk="1" fontAlgn="auto" hangingPunct="1">
              <a:lnSpc>
                <a:spcPct val="120000"/>
              </a:lnSpc>
              <a:spcBef>
                <a:spcPts val="1200"/>
              </a:spcBef>
              <a:spcAft>
                <a:spcPts val="1200"/>
              </a:spcAft>
              <a:buClr>
                <a:srgbClr val="A53010"/>
              </a:buClr>
              <a:buFont typeface="Wingdings" panose="05000000000000000000" pitchFamily="2" charset="2"/>
              <a:buChar char="Ø"/>
              <a:defRPr/>
            </a:pPr>
            <a:r>
              <a:rPr lang="tr-TR" altLang="tr-TR" b="1" dirty="0">
                <a:solidFill>
                  <a:srgbClr val="0070C0"/>
                </a:solidFill>
              </a:rPr>
              <a:t> </a:t>
            </a:r>
            <a:r>
              <a:rPr lang="tr-TR" altLang="tr-TR" b="1" dirty="0"/>
              <a:t>Ustalık veya işyeri açma belgesine sahip olanlar ile en az ön lisans seviyesinde mesleki eğitim almış olanlar, okul ve kurumlarca açılan iş pedagojisi kursuna katılabilirler. İş pedagojisi kursu uzaktan eğitim yolu ile de düzenlenebilir ve sınavları e-Sınav şeklinde yapılabilir. Kursu başarı ile tamamlayanlara usta öğreticilik belgesi verilir.</a:t>
            </a:r>
          </a:p>
        </p:txBody>
      </p:sp>
      <p:sp>
        <p:nvSpPr>
          <p:cNvPr id="28674" name="1 Başlık"/>
          <p:cNvSpPr txBox="1">
            <a:spLocks/>
          </p:cNvSpPr>
          <p:nvPr/>
        </p:nvSpPr>
        <p:spPr bwMode="auto">
          <a:xfrm>
            <a:off x="1036638" y="66675"/>
            <a:ext cx="11155362" cy="881063"/>
          </a:xfrm>
          <a:prstGeom prst="rect">
            <a:avLst/>
          </a:prstGeom>
          <a:noFill/>
          <a:ln w="9525">
            <a:noFill/>
            <a:miter lim="800000"/>
            <a:headEnd/>
            <a:tailEnd/>
          </a:ln>
        </p:spPr>
        <p:txBody>
          <a:bodyPr anchor="ctr"/>
          <a:lstStyle/>
          <a:p>
            <a:pPr algn="ctr">
              <a:lnSpc>
                <a:spcPct val="90000"/>
              </a:lnSpc>
            </a:pPr>
            <a:r>
              <a:rPr lang="tr-TR" sz="2800" b="1">
                <a:solidFill>
                  <a:schemeClr val="bg1"/>
                </a:solidFill>
                <a:latin typeface="Cambria" pitchFamily="18" charset="0"/>
              </a:rPr>
              <a:t>MESLEKİ EĞİTİM MERKEZİ PROGRAMI (ÇIRAKLIK EĞİTİMİ)</a:t>
            </a:r>
          </a:p>
        </p:txBody>
      </p:sp>
      <p:pic>
        <p:nvPicPr>
          <p:cNvPr id="4" name="Picture 4" descr="Adsız - Kopya">
            <a:extLst>
              <a:ext uri="{FF2B5EF4-FFF2-40B4-BE49-F238E27FC236}">
                <a16:creationId xmlns:a16="http://schemas.microsoft.com/office/drawing/2014/main" xmlns="" id="{2549B67A-5C53-4E97-B93E-68C3A0B1BF7A}"/>
              </a:ext>
            </a:extLst>
          </p:cNvPr>
          <p:cNvPicPr>
            <a:picLocks noChangeAspect="1" noChangeArrowheads="1"/>
          </p:cNvPicPr>
          <p:nvPr/>
        </p:nvPicPr>
        <p:blipFill>
          <a:blip r:embed="rId2" cstate="print"/>
          <a:srcRect/>
          <a:stretch>
            <a:fillRect/>
          </a:stretch>
        </p:blipFill>
        <p:spPr bwMode="auto">
          <a:xfrm>
            <a:off x="11314906" y="217488"/>
            <a:ext cx="833437" cy="1028700"/>
          </a:xfrm>
          <a:prstGeom prst="ellipse">
            <a:avLst/>
          </a:prstGeom>
          <a:noFill/>
          <a:ln>
            <a:noFill/>
          </a:ln>
          <a:effec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İçerik Yer Tutucusu 2"/>
          <p:cNvSpPr>
            <a:spLocks noGrp="1"/>
          </p:cNvSpPr>
          <p:nvPr>
            <p:ph idx="1"/>
          </p:nvPr>
        </p:nvSpPr>
        <p:spPr>
          <a:xfrm>
            <a:off x="449263" y="1274763"/>
            <a:ext cx="11282362" cy="5237162"/>
          </a:xfrm>
        </p:spPr>
        <p:txBody>
          <a:bodyPr/>
          <a:lstStyle/>
          <a:p>
            <a:pPr marL="0" indent="0" algn="ctr" defTabSz="457200" eaLnBrk="1" hangingPunct="1">
              <a:lnSpc>
                <a:spcPct val="120000"/>
              </a:lnSpc>
              <a:spcBef>
                <a:spcPts val="1200"/>
              </a:spcBef>
              <a:spcAft>
                <a:spcPts val="1200"/>
              </a:spcAft>
              <a:buClr>
                <a:srgbClr val="A53010"/>
              </a:buClr>
              <a:buFont typeface="Arial" charset="0"/>
              <a:buNone/>
            </a:pPr>
            <a:r>
              <a:rPr lang="tr-TR" b="1" dirty="0">
                <a:solidFill>
                  <a:srgbClr val="0070C0"/>
                </a:solidFill>
              </a:rPr>
              <a:t>USTA ÖĞRETİCİLİK BELGESİ (İş Pedagojisi Kursu)</a:t>
            </a:r>
          </a:p>
          <a:p>
            <a:pPr marL="0" indent="0" algn="just" defTabSz="457200" eaLnBrk="1" hangingPunct="1">
              <a:lnSpc>
                <a:spcPct val="120000"/>
              </a:lnSpc>
              <a:spcBef>
                <a:spcPts val="1200"/>
              </a:spcBef>
              <a:spcAft>
                <a:spcPts val="1200"/>
              </a:spcAft>
              <a:buClr>
                <a:srgbClr val="A53010"/>
              </a:buClr>
              <a:buFont typeface="Wingdings" pitchFamily="2" charset="2"/>
              <a:buChar char="Ø"/>
            </a:pPr>
            <a:r>
              <a:rPr lang="tr-TR" altLang="tr-TR" b="1" dirty="0">
                <a:solidFill>
                  <a:srgbClr val="FF0000"/>
                </a:solidFill>
              </a:rPr>
              <a:t> İşletmeye çırak öğrenci alabilmek için işyerinde usta öğreticilik belgesine sahip usta bulunmalıdır. Bunun için 40 saatlik iş pedagojisi kursuna katılmak ve kurs sonunda yapılan e-sınavdan en az 50 puan alıp başarılı olmak gerekmektedir.</a:t>
            </a:r>
          </a:p>
          <a:p>
            <a:pPr marL="0" indent="0" algn="just" defTabSz="457200" eaLnBrk="1" hangingPunct="1">
              <a:lnSpc>
                <a:spcPct val="120000"/>
              </a:lnSpc>
              <a:spcBef>
                <a:spcPts val="1200"/>
              </a:spcBef>
              <a:spcAft>
                <a:spcPts val="1200"/>
              </a:spcAft>
              <a:buClr>
                <a:srgbClr val="A53010"/>
              </a:buClr>
              <a:buFont typeface="Wingdings" pitchFamily="2" charset="2"/>
              <a:buChar char="Ø"/>
            </a:pPr>
            <a:r>
              <a:rPr lang="tr-TR" altLang="tr-TR" b="1" dirty="0"/>
              <a:t> İş pedagojisi kursu yüz yüze veya uzaktan eğitim yoluyla yapılabilmektedir.</a:t>
            </a:r>
          </a:p>
        </p:txBody>
      </p:sp>
      <p:sp>
        <p:nvSpPr>
          <p:cNvPr id="29698" name="1 Başlık"/>
          <p:cNvSpPr txBox="1">
            <a:spLocks/>
          </p:cNvSpPr>
          <p:nvPr/>
        </p:nvSpPr>
        <p:spPr bwMode="auto">
          <a:xfrm>
            <a:off x="1036638" y="66675"/>
            <a:ext cx="11155362" cy="881063"/>
          </a:xfrm>
          <a:prstGeom prst="rect">
            <a:avLst/>
          </a:prstGeom>
          <a:noFill/>
          <a:ln w="9525">
            <a:noFill/>
            <a:miter lim="800000"/>
            <a:headEnd/>
            <a:tailEnd/>
          </a:ln>
        </p:spPr>
        <p:txBody>
          <a:bodyPr anchor="ctr"/>
          <a:lstStyle/>
          <a:p>
            <a:pPr algn="ctr">
              <a:lnSpc>
                <a:spcPct val="90000"/>
              </a:lnSpc>
            </a:pPr>
            <a:r>
              <a:rPr lang="tr-TR" sz="2800" b="1">
                <a:solidFill>
                  <a:schemeClr val="bg1"/>
                </a:solidFill>
                <a:latin typeface="Cambria" pitchFamily="18" charset="0"/>
              </a:rPr>
              <a:t>MESLEKİ EĞİTİM MERKEZİ PROGRAMI (ÇIRAKLIK EĞİTİMİ)</a:t>
            </a:r>
          </a:p>
        </p:txBody>
      </p:sp>
      <p:pic>
        <p:nvPicPr>
          <p:cNvPr id="4" name="Picture 4" descr="Adsız - Kopya">
            <a:extLst>
              <a:ext uri="{FF2B5EF4-FFF2-40B4-BE49-F238E27FC236}">
                <a16:creationId xmlns:a16="http://schemas.microsoft.com/office/drawing/2014/main" xmlns="" id="{2549B67A-5C53-4E97-B93E-68C3A0B1BF7A}"/>
              </a:ext>
            </a:extLst>
          </p:cNvPr>
          <p:cNvPicPr>
            <a:picLocks noChangeAspect="1" noChangeArrowheads="1"/>
          </p:cNvPicPr>
          <p:nvPr/>
        </p:nvPicPr>
        <p:blipFill>
          <a:blip r:embed="rId2" cstate="print"/>
          <a:srcRect/>
          <a:stretch>
            <a:fillRect/>
          </a:stretch>
        </p:blipFill>
        <p:spPr bwMode="auto">
          <a:xfrm>
            <a:off x="11358563" y="433388"/>
            <a:ext cx="833437" cy="1028700"/>
          </a:xfrm>
          <a:prstGeom prst="ellipse">
            <a:avLst/>
          </a:prstGeom>
          <a:noFill/>
          <a:ln>
            <a:noFill/>
          </a:ln>
          <a:effec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İçerik Yer Tutucusu 2"/>
          <p:cNvSpPr>
            <a:spLocks noGrp="1"/>
          </p:cNvSpPr>
          <p:nvPr>
            <p:ph idx="1"/>
          </p:nvPr>
        </p:nvSpPr>
        <p:spPr>
          <a:xfrm>
            <a:off x="449263" y="1246188"/>
            <a:ext cx="11282362" cy="5237162"/>
          </a:xfrm>
        </p:spPr>
        <p:txBody>
          <a:bodyPr/>
          <a:lstStyle/>
          <a:p>
            <a:pPr marL="0" indent="0" algn="ctr" defTabSz="457200" eaLnBrk="1" hangingPunct="1">
              <a:lnSpc>
                <a:spcPct val="120000"/>
              </a:lnSpc>
              <a:spcBef>
                <a:spcPts val="600"/>
              </a:spcBef>
              <a:spcAft>
                <a:spcPts val="600"/>
              </a:spcAft>
              <a:buClr>
                <a:srgbClr val="A53010"/>
              </a:buClr>
              <a:buFont typeface="Arial" charset="0"/>
              <a:buNone/>
            </a:pPr>
            <a:r>
              <a:rPr lang="tr-TR" b="1" dirty="0">
                <a:solidFill>
                  <a:srgbClr val="0070C0"/>
                </a:solidFill>
              </a:rPr>
              <a:t>ÇALIŞANLARIN BELGELENDİRİLMESİ</a:t>
            </a:r>
          </a:p>
          <a:p>
            <a:pPr marL="0" indent="0" algn="ctr" defTabSz="457200" eaLnBrk="1" hangingPunct="1">
              <a:lnSpc>
                <a:spcPct val="120000"/>
              </a:lnSpc>
              <a:spcBef>
                <a:spcPts val="600"/>
              </a:spcBef>
              <a:spcAft>
                <a:spcPts val="600"/>
              </a:spcAft>
              <a:buClr>
                <a:srgbClr val="A53010"/>
              </a:buClr>
              <a:buFont typeface="Arial" charset="0"/>
              <a:buNone/>
            </a:pPr>
            <a:endParaRPr lang="tr-TR" altLang="tr-TR" b="1" dirty="0">
              <a:solidFill>
                <a:srgbClr val="0070C0"/>
              </a:solidFill>
            </a:endParaRPr>
          </a:p>
          <a:p>
            <a:pPr marL="0" indent="0" algn="ctr" defTabSz="457200" eaLnBrk="1" hangingPunct="1">
              <a:lnSpc>
                <a:spcPct val="120000"/>
              </a:lnSpc>
              <a:spcBef>
                <a:spcPts val="600"/>
              </a:spcBef>
              <a:spcAft>
                <a:spcPts val="600"/>
              </a:spcAft>
              <a:buClr>
                <a:srgbClr val="A53010"/>
              </a:buClr>
              <a:buFont typeface="Arial" charset="0"/>
              <a:buNone/>
            </a:pPr>
            <a:r>
              <a:rPr lang="tr-TR" altLang="tr-TR" b="1" dirty="0"/>
              <a:t>Milli Eğitim Bakanlığı Önceki Öğrenmelerin Tanınması, Denklik Ve Ölçme Değerlendirme İşlemleri İle İlgili Usul Ve Esaslara İlişkin Yönerge</a:t>
            </a:r>
          </a:p>
          <a:p>
            <a:pPr marL="0" indent="0" algn="ctr" defTabSz="457200" eaLnBrk="1" hangingPunct="1">
              <a:lnSpc>
                <a:spcPct val="120000"/>
              </a:lnSpc>
              <a:spcBef>
                <a:spcPts val="600"/>
              </a:spcBef>
              <a:spcAft>
                <a:spcPts val="600"/>
              </a:spcAft>
              <a:buClr>
                <a:srgbClr val="A53010"/>
              </a:buClr>
              <a:buFont typeface="Arial" charset="0"/>
              <a:buNone/>
            </a:pPr>
            <a:endParaRPr lang="tr-TR" altLang="tr-TR" b="1" dirty="0"/>
          </a:p>
          <a:p>
            <a:pPr marL="0" indent="0" algn="ctr" defTabSz="457200" eaLnBrk="1" hangingPunct="1">
              <a:lnSpc>
                <a:spcPct val="120000"/>
              </a:lnSpc>
              <a:spcBef>
                <a:spcPts val="600"/>
              </a:spcBef>
              <a:spcAft>
                <a:spcPts val="600"/>
              </a:spcAft>
              <a:buClr>
                <a:srgbClr val="A53010"/>
              </a:buClr>
              <a:buFont typeface="Arial" charset="0"/>
              <a:buNone/>
            </a:pPr>
            <a:r>
              <a:rPr lang="tr-TR" altLang="tr-TR" b="1" dirty="0">
                <a:solidFill>
                  <a:srgbClr val="FF0000"/>
                </a:solidFill>
              </a:rPr>
              <a:t>Yönerge hükümlerine göre çalıştığı iş ile ilgili süreyi SGK hizmet dökümü ile belgelendirenler Kalfalık ve Ustalık Sınavlarına başvuru yapabilirler.</a:t>
            </a:r>
          </a:p>
        </p:txBody>
      </p:sp>
      <p:sp>
        <p:nvSpPr>
          <p:cNvPr id="30722" name="1 Başlık"/>
          <p:cNvSpPr txBox="1">
            <a:spLocks/>
          </p:cNvSpPr>
          <p:nvPr/>
        </p:nvSpPr>
        <p:spPr bwMode="auto">
          <a:xfrm>
            <a:off x="1036638" y="66675"/>
            <a:ext cx="11155362" cy="881063"/>
          </a:xfrm>
          <a:prstGeom prst="rect">
            <a:avLst/>
          </a:prstGeom>
          <a:noFill/>
          <a:ln w="9525">
            <a:noFill/>
            <a:miter lim="800000"/>
            <a:headEnd/>
            <a:tailEnd/>
          </a:ln>
        </p:spPr>
        <p:txBody>
          <a:bodyPr anchor="ctr"/>
          <a:lstStyle/>
          <a:p>
            <a:pPr algn="ctr">
              <a:lnSpc>
                <a:spcPct val="90000"/>
              </a:lnSpc>
            </a:pPr>
            <a:r>
              <a:rPr lang="tr-TR" sz="2800" b="1">
                <a:solidFill>
                  <a:schemeClr val="bg1"/>
                </a:solidFill>
                <a:latin typeface="Cambria" pitchFamily="18" charset="0"/>
              </a:rPr>
              <a:t>MESLEKİ EĞİTİM MERKEZİ PROGRAMI (ÇIRAKLIK EĞİTİMİ)</a:t>
            </a:r>
          </a:p>
        </p:txBody>
      </p:sp>
      <p:pic>
        <p:nvPicPr>
          <p:cNvPr id="4" name="Picture 4" descr="Adsız - Kopya">
            <a:extLst>
              <a:ext uri="{FF2B5EF4-FFF2-40B4-BE49-F238E27FC236}">
                <a16:creationId xmlns:a16="http://schemas.microsoft.com/office/drawing/2014/main" xmlns="" id="{2549B67A-5C53-4E97-B93E-68C3A0B1BF7A}"/>
              </a:ext>
            </a:extLst>
          </p:cNvPr>
          <p:cNvPicPr>
            <a:picLocks noChangeAspect="1" noChangeArrowheads="1"/>
          </p:cNvPicPr>
          <p:nvPr/>
        </p:nvPicPr>
        <p:blipFill>
          <a:blip r:embed="rId2" cstate="print"/>
          <a:srcRect/>
          <a:stretch>
            <a:fillRect/>
          </a:stretch>
        </p:blipFill>
        <p:spPr bwMode="auto">
          <a:xfrm>
            <a:off x="11314906" y="433388"/>
            <a:ext cx="833437" cy="1028700"/>
          </a:xfrm>
          <a:prstGeom prst="ellipse">
            <a:avLst/>
          </a:prstGeom>
          <a:noFill/>
          <a:ln>
            <a:noFill/>
          </a:ln>
          <a:effec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İçerik Yer Tutucusu 2"/>
          <p:cNvSpPr>
            <a:spLocks noGrp="1"/>
          </p:cNvSpPr>
          <p:nvPr>
            <p:ph idx="1"/>
          </p:nvPr>
        </p:nvSpPr>
        <p:spPr>
          <a:xfrm>
            <a:off x="357188" y="1246188"/>
            <a:ext cx="11466512" cy="5237162"/>
          </a:xfrm>
        </p:spPr>
        <p:txBody>
          <a:bodyPr/>
          <a:lstStyle/>
          <a:p>
            <a:pPr marL="0" indent="0" algn="ctr" defTabSz="457200" eaLnBrk="1" hangingPunct="1">
              <a:lnSpc>
                <a:spcPct val="120000"/>
              </a:lnSpc>
              <a:spcBef>
                <a:spcPts val="600"/>
              </a:spcBef>
              <a:spcAft>
                <a:spcPts val="600"/>
              </a:spcAft>
              <a:buClr>
                <a:srgbClr val="A53010"/>
              </a:buClr>
              <a:buFont typeface="Arial" charset="0"/>
              <a:buNone/>
            </a:pPr>
            <a:r>
              <a:rPr lang="tr-TR" altLang="tr-TR" b="1" dirty="0">
                <a:solidFill>
                  <a:srgbClr val="0070C0"/>
                </a:solidFill>
              </a:rPr>
              <a:t>BAŞVURU ŞARTLARI NELERDİR?</a:t>
            </a:r>
            <a:endParaRPr lang="tr-TR" altLang="tr-TR" b="1" dirty="0">
              <a:solidFill>
                <a:srgbClr val="0070C0"/>
              </a:solidFill>
              <a:latin typeface="Arial" charset="0"/>
            </a:endParaRPr>
          </a:p>
          <a:p>
            <a:pPr marL="0" indent="0" algn="ctr" defTabSz="457200" eaLnBrk="1" hangingPunct="1">
              <a:lnSpc>
                <a:spcPct val="120000"/>
              </a:lnSpc>
              <a:spcBef>
                <a:spcPts val="600"/>
              </a:spcBef>
              <a:spcAft>
                <a:spcPts val="600"/>
              </a:spcAft>
              <a:buClr>
                <a:srgbClr val="A53010"/>
              </a:buClr>
              <a:buFont typeface="Arial" charset="0"/>
              <a:buNone/>
            </a:pPr>
            <a:endParaRPr lang="tr-TR" altLang="tr-TR" b="1" dirty="0">
              <a:latin typeface="Arial" charset="0"/>
            </a:endParaRPr>
          </a:p>
          <a:p>
            <a:pPr marL="0" indent="0" algn="ctr" defTabSz="457200" eaLnBrk="1" hangingPunct="1">
              <a:lnSpc>
                <a:spcPct val="120000"/>
              </a:lnSpc>
              <a:spcBef>
                <a:spcPts val="600"/>
              </a:spcBef>
              <a:spcAft>
                <a:spcPts val="600"/>
              </a:spcAft>
              <a:buClr>
                <a:srgbClr val="A53010"/>
              </a:buClr>
              <a:buFont typeface="Wingdings" pitchFamily="2" charset="2"/>
              <a:buChar char="Ø"/>
            </a:pPr>
            <a:r>
              <a:rPr lang="tr-TR" altLang="tr-TR" b="1" dirty="0"/>
              <a:t> En az İlkokul mezunu olmak,</a:t>
            </a:r>
            <a:endParaRPr lang="tr-TR" altLang="tr-TR" b="1" dirty="0">
              <a:latin typeface="Arial" charset="0"/>
            </a:endParaRPr>
          </a:p>
          <a:p>
            <a:pPr marL="0" indent="0" algn="ctr" defTabSz="457200" eaLnBrk="1" hangingPunct="1">
              <a:lnSpc>
                <a:spcPct val="120000"/>
              </a:lnSpc>
              <a:spcBef>
                <a:spcPts val="600"/>
              </a:spcBef>
              <a:spcAft>
                <a:spcPts val="600"/>
              </a:spcAft>
              <a:buClr>
                <a:srgbClr val="A53010"/>
              </a:buClr>
              <a:buFont typeface="Wingdings" pitchFamily="2" charset="2"/>
              <a:buChar char="Ø"/>
            </a:pPr>
            <a:r>
              <a:rPr lang="tr-TR" altLang="tr-TR" b="1" dirty="0"/>
              <a:t>22 Yaşını bitirmiş olmak,</a:t>
            </a:r>
            <a:endParaRPr lang="tr-TR" altLang="tr-TR" b="1" dirty="0">
              <a:latin typeface="Arial" charset="0"/>
            </a:endParaRPr>
          </a:p>
          <a:p>
            <a:pPr marL="0" indent="0" algn="ctr" defTabSz="457200" eaLnBrk="1" hangingPunct="1">
              <a:lnSpc>
                <a:spcPct val="120000"/>
              </a:lnSpc>
              <a:spcBef>
                <a:spcPts val="600"/>
              </a:spcBef>
              <a:spcAft>
                <a:spcPts val="600"/>
              </a:spcAft>
              <a:buClr>
                <a:srgbClr val="A53010"/>
              </a:buClr>
              <a:buFont typeface="Wingdings" pitchFamily="2" charset="2"/>
              <a:buChar char="Ø"/>
            </a:pPr>
            <a:r>
              <a:rPr lang="tr-TR" altLang="tr-TR" b="1" dirty="0"/>
              <a:t> Mesleğinde </a:t>
            </a:r>
            <a:r>
              <a:rPr lang="tr-TR" altLang="tr-TR" b="1" dirty="0" err="1"/>
              <a:t>SGK’lı</a:t>
            </a:r>
            <a:r>
              <a:rPr lang="tr-TR" altLang="tr-TR" b="1" dirty="0"/>
              <a:t> olarak çalışmış veya eğitim almış olmak.</a:t>
            </a:r>
          </a:p>
          <a:p>
            <a:pPr marL="0" indent="0" algn="ctr" defTabSz="457200" eaLnBrk="1" hangingPunct="1">
              <a:lnSpc>
                <a:spcPct val="120000"/>
              </a:lnSpc>
              <a:spcBef>
                <a:spcPts val="600"/>
              </a:spcBef>
              <a:spcAft>
                <a:spcPts val="600"/>
              </a:spcAft>
              <a:buClr>
                <a:srgbClr val="A53010"/>
              </a:buClr>
              <a:buFont typeface="Wingdings" pitchFamily="2" charset="2"/>
              <a:buChar char="Ø"/>
            </a:pPr>
            <a:r>
              <a:rPr lang="tr-TR" altLang="tr-TR" b="1" dirty="0"/>
              <a:t>MYK Mesleki Yeterlilik Belgesi almış olmak,</a:t>
            </a:r>
          </a:p>
          <a:p>
            <a:pPr marL="0" indent="0" algn="ctr" defTabSz="457200" eaLnBrk="1" hangingPunct="1">
              <a:lnSpc>
                <a:spcPct val="120000"/>
              </a:lnSpc>
              <a:spcBef>
                <a:spcPts val="600"/>
              </a:spcBef>
              <a:spcAft>
                <a:spcPts val="600"/>
              </a:spcAft>
              <a:buClr>
                <a:srgbClr val="A53010"/>
              </a:buClr>
              <a:buFont typeface="Wingdings" pitchFamily="2" charset="2"/>
              <a:buChar char="Ø"/>
            </a:pPr>
            <a:r>
              <a:rPr lang="tr-TR" altLang="tr-TR" b="1" dirty="0"/>
              <a:t>Yaygın Eğitim Kurumlarından Kurs Belgesi almış olmak,</a:t>
            </a:r>
          </a:p>
        </p:txBody>
      </p:sp>
      <p:sp>
        <p:nvSpPr>
          <p:cNvPr id="31746" name="1 Başlık"/>
          <p:cNvSpPr txBox="1">
            <a:spLocks/>
          </p:cNvSpPr>
          <p:nvPr/>
        </p:nvSpPr>
        <p:spPr bwMode="auto">
          <a:xfrm>
            <a:off x="1036638" y="66675"/>
            <a:ext cx="11155362" cy="881063"/>
          </a:xfrm>
          <a:prstGeom prst="rect">
            <a:avLst/>
          </a:prstGeom>
          <a:noFill/>
          <a:ln w="9525">
            <a:noFill/>
            <a:miter lim="800000"/>
            <a:headEnd/>
            <a:tailEnd/>
          </a:ln>
        </p:spPr>
        <p:txBody>
          <a:bodyPr anchor="ctr"/>
          <a:lstStyle/>
          <a:p>
            <a:pPr algn="ctr">
              <a:lnSpc>
                <a:spcPct val="90000"/>
              </a:lnSpc>
            </a:pPr>
            <a:r>
              <a:rPr lang="tr-TR" sz="2800" b="1">
                <a:solidFill>
                  <a:schemeClr val="bg1"/>
                </a:solidFill>
                <a:latin typeface="Cambria" pitchFamily="18" charset="0"/>
              </a:rPr>
              <a:t>MESLEKİ EĞİTİM MERKEZİ PROGRAMI (ÇIRAKLIK EĞİTİMİ)</a:t>
            </a:r>
          </a:p>
        </p:txBody>
      </p:sp>
      <p:pic>
        <p:nvPicPr>
          <p:cNvPr id="4" name="Picture 4" descr="Adsız - Kopya">
            <a:extLst>
              <a:ext uri="{FF2B5EF4-FFF2-40B4-BE49-F238E27FC236}">
                <a16:creationId xmlns:a16="http://schemas.microsoft.com/office/drawing/2014/main" xmlns="" id="{2549B67A-5C53-4E97-B93E-68C3A0B1BF7A}"/>
              </a:ext>
            </a:extLst>
          </p:cNvPr>
          <p:cNvPicPr>
            <a:picLocks noChangeAspect="1" noChangeArrowheads="1"/>
          </p:cNvPicPr>
          <p:nvPr/>
        </p:nvPicPr>
        <p:blipFill>
          <a:blip r:embed="rId2" cstate="print"/>
          <a:srcRect/>
          <a:stretch>
            <a:fillRect/>
          </a:stretch>
        </p:blipFill>
        <p:spPr bwMode="auto">
          <a:xfrm>
            <a:off x="11358563" y="68263"/>
            <a:ext cx="833437" cy="1028700"/>
          </a:xfrm>
          <a:prstGeom prst="ellipse">
            <a:avLst/>
          </a:prstGeom>
          <a:noFill/>
          <a:ln>
            <a:noFill/>
          </a:ln>
          <a:effec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İçerik Yer Tutucusu 2"/>
          <p:cNvSpPr>
            <a:spLocks noGrp="1"/>
          </p:cNvSpPr>
          <p:nvPr>
            <p:ph idx="1"/>
          </p:nvPr>
        </p:nvSpPr>
        <p:spPr>
          <a:xfrm>
            <a:off x="357188" y="1246188"/>
            <a:ext cx="11466512" cy="5237162"/>
          </a:xfrm>
        </p:spPr>
        <p:txBody>
          <a:bodyPr/>
          <a:lstStyle/>
          <a:p>
            <a:pPr marL="0" indent="0" algn="ctr" defTabSz="457200" eaLnBrk="1" hangingPunct="1">
              <a:lnSpc>
                <a:spcPct val="120000"/>
              </a:lnSpc>
              <a:spcBef>
                <a:spcPts val="600"/>
              </a:spcBef>
              <a:spcAft>
                <a:spcPts val="600"/>
              </a:spcAft>
              <a:buClr>
                <a:srgbClr val="A53010"/>
              </a:buClr>
              <a:buFont typeface="Arial" charset="0"/>
              <a:buNone/>
            </a:pPr>
            <a:r>
              <a:rPr lang="tr-TR" altLang="tr-TR" b="1" dirty="0">
                <a:solidFill>
                  <a:srgbClr val="0070C0"/>
                </a:solidFill>
              </a:rPr>
              <a:t>BAŞVURU ŞARTLARI NELERDİR?</a:t>
            </a:r>
          </a:p>
          <a:p>
            <a:pPr marL="0" indent="0" algn="just" defTabSz="457200" eaLnBrk="1" hangingPunct="1">
              <a:lnSpc>
                <a:spcPct val="120000"/>
              </a:lnSpc>
              <a:spcBef>
                <a:spcPts val="600"/>
              </a:spcBef>
              <a:spcAft>
                <a:spcPts val="600"/>
              </a:spcAft>
              <a:buClr>
                <a:srgbClr val="A53010"/>
              </a:buClr>
              <a:buFont typeface="Wingdings" pitchFamily="2" charset="2"/>
              <a:buChar char="Ø"/>
            </a:pPr>
            <a:r>
              <a:rPr lang="tr-TR" altLang="tr-TR" b="1" dirty="0"/>
              <a:t> Başvuru tarihinde; mesleklerinde en az 5 yıl </a:t>
            </a:r>
            <a:r>
              <a:rPr lang="tr-TR" altLang="tr-TR" b="1" dirty="0" err="1"/>
              <a:t>SGK’lı</a:t>
            </a:r>
            <a:r>
              <a:rPr lang="tr-TR" altLang="tr-TR" b="1" dirty="0"/>
              <a:t> olarak çalışmış olduğunu belgelendirenler öncelikle kalfalık sınavına, kalfalık sınavında başarılı olanlar ise bir dönem sonra ustalık sınavına alınırlar. </a:t>
            </a:r>
          </a:p>
          <a:p>
            <a:pPr marL="0" indent="0" algn="just" defTabSz="457200" eaLnBrk="1" hangingPunct="1">
              <a:lnSpc>
                <a:spcPct val="120000"/>
              </a:lnSpc>
              <a:spcBef>
                <a:spcPts val="600"/>
              </a:spcBef>
              <a:spcAft>
                <a:spcPts val="600"/>
              </a:spcAft>
              <a:buClr>
                <a:srgbClr val="A53010"/>
              </a:buClr>
              <a:buFont typeface="Wingdings" pitchFamily="2" charset="2"/>
              <a:buChar char="Ø"/>
            </a:pPr>
            <a:r>
              <a:rPr lang="tr-TR" altLang="tr-TR" b="1" dirty="0" err="1"/>
              <a:t>SGK’lı</a:t>
            </a:r>
            <a:r>
              <a:rPr lang="tr-TR" altLang="tr-TR" b="1" dirty="0"/>
              <a:t> çalışmışlık süresi 5 yıldan az olanlar kalfalık sınavına alınırlar.</a:t>
            </a:r>
          </a:p>
          <a:p>
            <a:pPr marL="0" indent="0" algn="just" defTabSz="457200" eaLnBrk="1" hangingPunct="1">
              <a:lnSpc>
                <a:spcPct val="120000"/>
              </a:lnSpc>
              <a:spcBef>
                <a:spcPts val="600"/>
              </a:spcBef>
              <a:spcAft>
                <a:spcPts val="600"/>
              </a:spcAft>
              <a:buClr>
                <a:srgbClr val="A53010"/>
              </a:buClr>
              <a:buFont typeface="Wingdings" pitchFamily="2" charset="2"/>
              <a:buChar char="Ø"/>
            </a:pPr>
            <a:r>
              <a:rPr lang="tr-TR" altLang="tr-TR" b="1" dirty="0"/>
              <a:t>MYK Belgesi 1, 2 ve 3. seviye ise kalfalık sınavına, 4 ve 5. seviye ise ustalık sınavına alınırlar.</a:t>
            </a:r>
          </a:p>
          <a:p>
            <a:pPr marL="0" indent="0" algn="just" defTabSz="457200" eaLnBrk="1" hangingPunct="1">
              <a:lnSpc>
                <a:spcPct val="120000"/>
              </a:lnSpc>
              <a:spcBef>
                <a:spcPts val="600"/>
              </a:spcBef>
              <a:spcAft>
                <a:spcPts val="600"/>
              </a:spcAft>
              <a:buClr>
                <a:srgbClr val="A53010"/>
              </a:buClr>
              <a:buFont typeface="Wingdings" pitchFamily="2" charset="2"/>
              <a:buChar char="Ø"/>
            </a:pPr>
            <a:r>
              <a:rPr lang="tr-TR" altLang="tr-TR" b="1" dirty="0"/>
              <a:t>Yaygın Eğitim Kurumlarından alınan kurs belgesi 758 saat ise ustalık sınavına, altı ise kalfalık sınavına alınırlar.</a:t>
            </a:r>
          </a:p>
        </p:txBody>
      </p:sp>
      <p:sp>
        <p:nvSpPr>
          <p:cNvPr id="32770" name="1 Başlık"/>
          <p:cNvSpPr txBox="1">
            <a:spLocks/>
          </p:cNvSpPr>
          <p:nvPr/>
        </p:nvSpPr>
        <p:spPr bwMode="auto">
          <a:xfrm>
            <a:off x="1036638" y="66675"/>
            <a:ext cx="11155362" cy="881063"/>
          </a:xfrm>
          <a:prstGeom prst="rect">
            <a:avLst/>
          </a:prstGeom>
          <a:noFill/>
          <a:ln w="9525">
            <a:noFill/>
            <a:miter lim="800000"/>
            <a:headEnd/>
            <a:tailEnd/>
          </a:ln>
        </p:spPr>
        <p:txBody>
          <a:bodyPr anchor="ctr"/>
          <a:lstStyle/>
          <a:p>
            <a:pPr algn="ctr">
              <a:lnSpc>
                <a:spcPct val="90000"/>
              </a:lnSpc>
            </a:pPr>
            <a:r>
              <a:rPr lang="tr-TR" sz="2800" b="1">
                <a:solidFill>
                  <a:schemeClr val="bg1"/>
                </a:solidFill>
                <a:latin typeface="Cambria" pitchFamily="18" charset="0"/>
              </a:rPr>
              <a:t>MESLEKİ EĞİTİM MERKEZİ PROGRAMI (ÇIRAKLIK EĞİTİMİ)</a:t>
            </a:r>
          </a:p>
        </p:txBody>
      </p:sp>
      <p:pic>
        <p:nvPicPr>
          <p:cNvPr id="4" name="Picture 4" descr="Adsız - Kopya">
            <a:extLst>
              <a:ext uri="{FF2B5EF4-FFF2-40B4-BE49-F238E27FC236}">
                <a16:creationId xmlns:a16="http://schemas.microsoft.com/office/drawing/2014/main" xmlns="" id="{2549B67A-5C53-4E97-B93E-68C3A0B1BF7A}"/>
              </a:ext>
            </a:extLst>
          </p:cNvPr>
          <p:cNvPicPr>
            <a:picLocks noChangeAspect="1" noChangeArrowheads="1"/>
          </p:cNvPicPr>
          <p:nvPr/>
        </p:nvPicPr>
        <p:blipFill>
          <a:blip r:embed="rId2" cstate="print"/>
          <a:srcRect/>
          <a:stretch>
            <a:fillRect/>
          </a:stretch>
        </p:blipFill>
        <p:spPr bwMode="auto">
          <a:xfrm>
            <a:off x="11358563" y="68263"/>
            <a:ext cx="833437" cy="1028700"/>
          </a:xfrm>
          <a:prstGeom prst="ellipse">
            <a:avLst/>
          </a:prstGeom>
          <a:noFill/>
          <a:ln>
            <a:noFill/>
          </a:ln>
          <a:effec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98494" y="365126"/>
            <a:ext cx="7960659" cy="334122"/>
          </a:xfrm>
        </p:spPr>
        <p:txBody>
          <a:bodyPr/>
          <a:lstStyle/>
          <a:p>
            <a:r>
              <a:rPr lang="tr-TR" dirty="0" smtClean="0"/>
              <a:t> </a:t>
            </a:r>
            <a:r>
              <a:rPr lang="tr-TR" sz="3200" dirty="0" smtClean="0"/>
              <a:t>MESLEKİ EĞİTİM MERKEZİ TANITIM SUNUMU</a:t>
            </a:r>
            <a:endParaRPr lang="tr-TR" sz="3200" dirty="0"/>
          </a:p>
        </p:txBody>
      </p:sp>
      <p:sp>
        <p:nvSpPr>
          <p:cNvPr id="4" name="Slayt Numarası Yer Tutucusu 3"/>
          <p:cNvSpPr>
            <a:spLocks noGrp="1"/>
          </p:cNvSpPr>
          <p:nvPr>
            <p:ph type="sldNum" sz="quarter" idx="12"/>
          </p:nvPr>
        </p:nvSpPr>
        <p:spPr/>
        <p:txBody>
          <a:bodyPr/>
          <a:lstStyle/>
          <a:p>
            <a:pPr>
              <a:defRPr/>
            </a:pPr>
            <a:fld id="{5ADCD275-245C-4492-BDC3-8E8A5BC97F0A}" type="slidenum">
              <a:rPr lang="tr-TR" smtClean="0"/>
              <a:pPr>
                <a:defRPr/>
              </a:pPr>
              <a:t>2</a:t>
            </a:fld>
            <a:endParaRPr lang="tr-TR"/>
          </a:p>
        </p:txBody>
      </p:sp>
      <p:pic>
        <p:nvPicPr>
          <p:cNvPr id="5" name="Picture 6" descr="C:\Users\Asus\Desktop\okul ar-ge foto\0okul.jpg">
            <a:extLst>
              <a:ext uri="{FF2B5EF4-FFF2-40B4-BE49-F238E27FC236}">
                <a16:creationId xmlns:a16="http://schemas.microsoft.com/office/drawing/2014/main" xmlns="" id="{0EE2FDD2-718B-438C-A6D9-0AE7115DB96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5575" y="1690688"/>
            <a:ext cx="6038426"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6 Resim" descr="okul giriş foto.png">
            <a:extLst>
              <a:ext uri="{FF2B5EF4-FFF2-40B4-BE49-F238E27FC236}">
                <a16:creationId xmlns:a16="http://schemas.microsoft.com/office/drawing/2014/main" xmlns="" id="{662C2883-C903-43CC-A30E-A49698BBB39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32902" y="1690688"/>
            <a:ext cx="4521997" cy="4528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C:\Users\Asus\Desktop\okul ar-ge foto\0okul logo.jpg">
            <a:extLst>
              <a:ext uri="{FF2B5EF4-FFF2-40B4-BE49-F238E27FC236}">
                <a16:creationId xmlns:a16="http://schemas.microsoft.com/office/drawing/2014/main" xmlns="" id="{395C217E-F65A-4DCD-BFEE-21510C42C8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6352" y="3698106"/>
            <a:ext cx="180022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Adsız - Kopya">
            <a:extLst>
              <a:ext uri="{FF2B5EF4-FFF2-40B4-BE49-F238E27FC236}">
                <a16:creationId xmlns:a16="http://schemas.microsoft.com/office/drawing/2014/main" xmlns="" id="{2549B67A-5C53-4E97-B93E-68C3A0B1BF7A}"/>
              </a:ext>
            </a:extLst>
          </p:cNvPr>
          <p:cNvPicPr>
            <a:picLocks noChangeAspect="1" noChangeArrowheads="1"/>
          </p:cNvPicPr>
          <p:nvPr/>
        </p:nvPicPr>
        <p:blipFill>
          <a:blip r:embed="rId5" cstate="print"/>
          <a:srcRect/>
          <a:stretch>
            <a:fillRect/>
          </a:stretch>
        </p:blipFill>
        <p:spPr bwMode="auto">
          <a:xfrm>
            <a:off x="11215128" y="0"/>
            <a:ext cx="833437" cy="1028700"/>
          </a:xfrm>
          <a:prstGeom prst="ellipse">
            <a:avLst/>
          </a:prstGeom>
          <a:noFill/>
          <a:ln>
            <a:noFill/>
          </a:ln>
          <a:effectLst/>
        </p:spPr>
      </p:pic>
    </p:spTree>
    <p:extLst>
      <p:ext uri="{BB962C8B-B14F-4D97-AF65-F5344CB8AC3E}">
        <p14:creationId xmlns:p14="http://schemas.microsoft.com/office/powerpoint/2010/main" val="26032787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8" presetClass="entr" presetSubtype="3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amond(out)">
                                      <p:cBhvr>
                                        <p:cTn id="11" dur="2000"/>
                                        <p:tgtEl>
                                          <p:spTgt spid="6"/>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childTnLst>
                          </p:cTn>
                        </p:par>
                        <p:par>
                          <p:cTn id="16" fill="hold">
                            <p:stCondLst>
                              <p:cond delay="6000"/>
                            </p:stCondLst>
                            <p:childTnLst>
                              <p:par>
                                <p:cTn id="17" presetID="6" presetClass="emph" presetSubtype="0" fill="hold" nodeType="afterEffect">
                                  <p:stCondLst>
                                    <p:cond delay="0"/>
                                  </p:stCondLst>
                                  <p:childTnLst>
                                    <p:animScale>
                                      <p:cBhvr>
                                        <p:cTn id="18"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İçerik Yer Tutucusu 2"/>
          <p:cNvSpPr>
            <a:spLocks noGrp="1"/>
          </p:cNvSpPr>
          <p:nvPr>
            <p:ph idx="1"/>
          </p:nvPr>
        </p:nvSpPr>
        <p:spPr>
          <a:xfrm>
            <a:off x="357188" y="1093788"/>
            <a:ext cx="11466512" cy="5497512"/>
          </a:xfrm>
        </p:spPr>
        <p:txBody>
          <a:bodyPr/>
          <a:lstStyle/>
          <a:p>
            <a:pPr marL="0" indent="0" algn="ctr" defTabSz="457200" eaLnBrk="1" hangingPunct="1">
              <a:lnSpc>
                <a:spcPct val="120000"/>
              </a:lnSpc>
              <a:spcBef>
                <a:spcPts val="600"/>
              </a:spcBef>
              <a:spcAft>
                <a:spcPts val="600"/>
              </a:spcAft>
              <a:buClr>
                <a:srgbClr val="A53010"/>
              </a:buClr>
              <a:buFont typeface="Arial" charset="0"/>
              <a:buNone/>
            </a:pPr>
            <a:r>
              <a:rPr lang="tr-TR" altLang="tr-TR" b="1" dirty="0">
                <a:solidFill>
                  <a:srgbClr val="0070C0"/>
                </a:solidFill>
              </a:rPr>
              <a:t>SINAV DÖNEMLERİ VE SINAVLARIN YAPILIŞ ŞEKLİ NASILDIR?</a:t>
            </a:r>
          </a:p>
          <a:p>
            <a:pPr marL="0" indent="0" algn="just" defTabSz="457200" eaLnBrk="1" hangingPunct="1">
              <a:lnSpc>
                <a:spcPct val="120000"/>
              </a:lnSpc>
              <a:spcBef>
                <a:spcPts val="600"/>
              </a:spcBef>
              <a:spcAft>
                <a:spcPts val="600"/>
              </a:spcAft>
              <a:buClr>
                <a:srgbClr val="A53010"/>
              </a:buClr>
              <a:buFont typeface="Wingdings" pitchFamily="2" charset="2"/>
              <a:buChar char="Ø"/>
            </a:pPr>
            <a:r>
              <a:rPr lang="tr-TR" altLang="tr-TR" b="1" dirty="0"/>
              <a:t> Kalfalık ve ustalık sınavları, her yıl </a:t>
            </a:r>
            <a:r>
              <a:rPr lang="tr-TR" altLang="tr-TR" b="1" u="sng" dirty="0">
                <a:solidFill>
                  <a:srgbClr val="FF0000"/>
                </a:solidFill>
              </a:rPr>
              <a:t>şubat, nisan, haziran, ağustos, ekim ve aralık</a:t>
            </a:r>
            <a:r>
              <a:rPr lang="tr-TR" altLang="tr-TR" b="1" dirty="0"/>
              <a:t> aylarında, il millî eğitim müdürlüklerince il merkezi ve ilçelerde belirlenen okul/kurum veya işletmelerde gerçekleştirilir.</a:t>
            </a:r>
          </a:p>
          <a:p>
            <a:pPr marL="0" indent="0" algn="just" defTabSz="457200" eaLnBrk="1" hangingPunct="1">
              <a:lnSpc>
                <a:spcPct val="120000"/>
              </a:lnSpc>
              <a:spcBef>
                <a:spcPts val="600"/>
              </a:spcBef>
              <a:spcAft>
                <a:spcPts val="600"/>
              </a:spcAft>
              <a:buClr>
                <a:srgbClr val="A53010"/>
              </a:buClr>
              <a:buFont typeface="Wingdings" pitchFamily="2" charset="2"/>
              <a:buChar char="Ø"/>
            </a:pPr>
            <a:r>
              <a:rPr lang="tr-TR" altLang="tr-TR" b="1" dirty="0"/>
              <a:t> Adaylar teorik ve beceri sınavı olmak üzere iki sınava tabi tutulurlar.</a:t>
            </a:r>
          </a:p>
          <a:p>
            <a:pPr marL="0" indent="0" algn="just" defTabSz="457200" eaLnBrk="1" hangingPunct="1">
              <a:lnSpc>
                <a:spcPct val="120000"/>
              </a:lnSpc>
              <a:spcBef>
                <a:spcPts val="600"/>
              </a:spcBef>
              <a:spcAft>
                <a:spcPts val="600"/>
              </a:spcAft>
              <a:buClr>
                <a:srgbClr val="A53010"/>
              </a:buClr>
              <a:buFont typeface="Wingdings" pitchFamily="2" charset="2"/>
              <a:buChar char="Ø"/>
            </a:pPr>
            <a:r>
              <a:rPr lang="tr-TR" b="1" dirty="0"/>
              <a:t> Yapılan bu yeni düzenleme ile kalfalık</a:t>
            </a:r>
            <a:r>
              <a:rPr lang="tr-TR" b="1" dirty="0">
                <a:latin typeface="Arial" charset="0"/>
              </a:rPr>
              <a:t> </a:t>
            </a:r>
            <a:r>
              <a:rPr lang="tr-TR" b="1" dirty="0"/>
              <a:t>/</a:t>
            </a:r>
            <a:r>
              <a:rPr lang="tr-TR" b="1" dirty="0">
                <a:latin typeface="Arial" charset="0"/>
              </a:rPr>
              <a:t> </a:t>
            </a:r>
            <a:r>
              <a:rPr lang="tr-TR" b="1" dirty="0"/>
              <a:t>ustalık belgesine ihtiyacı olan çalışanların daha kısa sürede belgeye ulaşabilmeleri sağlanmıştır.</a:t>
            </a:r>
            <a:endParaRPr lang="tr-TR" altLang="tr-TR" b="1" dirty="0"/>
          </a:p>
        </p:txBody>
      </p:sp>
      <p:sp>
        <p:nvSpPr>
          <p:cNvPr id="33794" name="1 Başlık"/>
          <p:cNvSpPr txBox="1">
            <a:spLocks/>
          </p:cNvSpPr>
          <p:nvPr/>
        </p:nvSpPr>
        <p:spPr bwMode="auto">
          <a:xfrm>
            <a:off x="1036638" y="66675"/>
            <a:ext cx="11155362" cy="881063"/>
          </a:xfrm>
          <a:prstGeom prst="rect">
            <a:avLst/>
          </a:prstGeom>
          <a:noFill/>
          <a:ln w="9525">
            <a:noFill/>
            <a:miter lim="800000"/>
            <a:headEnd/>
            <a:tailEnd/>
          </a:ln>
        </p:spPr>
        <p:txBody>
          <a:bodyPr anchor="ctr"/>
          <a:lstStyle/>
          <a:p>
            <a:pPr algn="ctr">
              <a:lnSpc>
                <a:spcPct val="90000"/>
              </a:lnSpc>
            </a:pPr>
            <a:r>
              <a:rPr lang="tr-TR" sz="2800" b="1">
                <a:solidFill>
                  <a:schemeClr val="bg1"/>
                </a:solidFill>
                <a:latin typeface="Cambria" pitchFamily="18" charset="0"/>
              </a:rPr>
              <a:t>MESLEKİ EĞİTİM MERKEZİ PROGRAMI (ÇIRAKLIK EĞİTİMİ)</a:t>
            </a:r>
          </a:p>
        </p:txBody>
      </p:sp>
      <p:pic>
        <p:nvPicPr>
          <p:cNvPr id="4" name="Picture 4" descr="Adsız - Kopya">
            <a:extLst>
              <a:ext uri="{FF2B5EF4-FFF2-40B4-BE49-F238E27FC236}">
                <a16:creationId xmlns:a16="http://schemas.microsoft.com/office/drawing/2014/main" xmlns="" id="{2549B67A-5C53-4E97-B93E-68C3A0B1BF7A}"/>
              </a:ext>
            </a:extLst>
          </p:cNvPr>
          <p:cNvPicPr>
            <a:picLocks noChangeAspect="1" noChangeArrowheads="1"/>
          </p:cNvPicPr>
          <p:nvPr/>
        </p:nvPicPr>
        <p:blipFill>
          <a:blip r:embed="rId2" cstate="print"/>
          <a:srcRect/>
          <a:stretch>
            <a:fillRect/>
          </a:stretch>
        </p:blipFill>
        <p:spPr bwMode="auto">
          <a:xfrm>
            <a:off x="11406981" y="0"/>
            <a:ext cx="833437" cy="1028700"/>
          </a:xfrm>
          <a:prstGeom prst="ellipse">
            <a:avLst/>
          </a:prstGeom>
          <a:noFill/>
          <a:ln>
            <a:noFill/>
          </a:ln>
          <a:effec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a:spLocks noGrp="1"/>
          </p:cNvSpPr>
          <p:nvPr>
            <p:ph idx="1"/>
          </p:nvPr>
        </p:nvSpPr>
        <p:spPr>
          <a:xfrm>
            <a:off x="357188" y="1246188"/>
            <a:ext cx="11466512" cy="5237162"/>
          </a:xfrm>
        </p:spPr>
        <p:txBody>
          <a:bodyPr rtlCol="0">
            <a:noAutofit/>
          </a:bodyPr>
          <a:lstStyle/>
          <a:p>
            <a:pPr marL="0" indent="0" algn="ctr" defTabSz="457200" eaLnBrk="1" fontAlgn="auto" hangingPunct="1">
              <a:lnSpc>
                <a:spcPct val="120000"/>
              </a:lnSpc>
              <a:spcBef>
                <a:spcPts val="600"/>
              </a:spcBef>
              <a:spcAft>
                <a:spcPts val="600"/>
              </a:spcAft>
              <a:buClr>
                <a:srgbClr val="A53010"/>
              </a:buClr>
              <a:buFont typeface="Arial" panose="020B0604020202020204" pitchFamily="34" charset="0"/>
              <a:buNone/>
              <a:defRPr/>
            </a:pPr>
            <a:r>
              <a:rPr lang="tr-TR" altLang="tr-TR" b="1" dirty="0">
                <a:solidFill>
                  <a:srgbClr val="0070C0"/>
                </a:solidFill>
              </a:rPr>
              <a:t>SINAV DÖNEMLERİ VE SINAVLARIN YAPILIŞ ŞEKLİ NASILDIR?</a:t>
            </a:r>
          </a:p>
          <a:p>
            <a:pPr algn="just" defTabSz="457200" eaLnBrk="1" fontAlgn="auto" hangingPunct="1">
              <a:lnSpc>
                <a:spcPct val="120000"/>
              </a:lnSpc>
              <a:spcBef>
                <a:spcPts val="600"/>
              </a:spcBef>
              <a:spcAft>
                <a:spcPts val="600"/>
              </a:spcAft>
              <a:buClr>
                <a:srgbClr val="A53010"/>
              </a:buClr>
              <a:buFont typeface="Wingdings" panose="05000000000000000000" pitchFamily="2" charset="2"/>
              <a:buChar char="Ø"/>
              <a:defRPr/>
            </a:pPr>
            <a:r>
              <a:rPr lang="tr-TR" altLang="tr-TR" b="1" dirty="0"/>
              <a:t> Teorik sınavlar e-Sınav şeklinde yapılmaktadır.</a:t>
            </a:r>
          </a:p>
          <a:p>
            <a:pPr algn="just" defTabSz="457200" eaLnBrk="1" fontAlgn="auto" hangingPunct="1">
              <a:lnSpc>
                <a:spcPct val="120000"/>
              </a:lnSpc>
              <a:spcBef>
                <a:spcPts val="600"/>
              </a:spcBef>
              <a:spcAft>
                <a:spcPts val="600"/>
              </a:spcAft>
              <a:buClr>
                <a:srgbClr val="A53010"/>
              </a:buClr>
              <a:buFont typeface="Wingdings" panose="05000000000000000000" pitchFamily="2" charset="2"/>
              <a:buChar char="Ø"/>
              <a:defRPr/>
            </a:pPr>
            <a:r>
              <a:rPr lang="tr-TR" altLang="tr-TR" b="1" dirty="0"/>
              <a:t> Beceri sınavları ise her meslek dalı için hazırlanmış Beceri Sınavı Değerlendirme Kriterleri doğrultusunda kamera kaydı altında yapılmaktadır. (Sınav komisyonlarında oda temsilcileri de bulunur)</a:t>
            </a:r>
          </a:p>
          <a:p>
            <a:pPr algn="just" defTabSz="457200" eaLnBrk="1" fontAlgn="auto" hangingPunct="1">
              <a:lnSpc>
                <a:spcPct val="120000"/>
              </a:lnSpc>
              <a:spcBef>
                <a:spcPts val="600"/>
              </a:spcBef>
              <a:spcAft>
                <a:spcPts val="600"/>
              </a:spcAft>
              <a:buClr>
                <a:srgbClr val="A53010"/>
              </a:buClr>
              <a:buFont typeface="Wingdings" panose="05000000000000000000" pitchFamily="2" charset="2"/>
              <a:buChar char="Ø"/>
              <a:defRPr/>
            </a:pPr>
            <a:r>
              <a:rPr lang="tr-TR" altLang="tr-TR" b="1" dirty="0"/>
              <a:t> Teorik sınava girmek ve beceri sınavından en az 50 almak şartıyla, teorik sınavın %40’ı ile beceri sınavının %60’ının toplamı 50 ve üzeri olanlar başarılı sayılır.</a:t>
            </a:r>
          </a:p>
        </p:txBody>
      </p:sp>
      <p:sp>
        <p:nvSpPr>
          <p:cNvPr id="34818" name="1 Başlık"/>
          <p:cNvSpPr txBox="1">
            <a:spLocks/>
          </p:cNvSpPr>
          <p:nvPr/>
        </p:nvSpPr>
        <p:spPr bwMode="auto">
          <a:xfrm>
            <a:off x="1036638" y="66675"/>
            <a:ext cx="11155362" cy="881063"/>
          </a:xfrm>
          <a:prstGeom prst="rect">
            <a:avLst/>
          </a:prstGeom>
          <a:noFill/>
          <a:ln w="9525">
            <a:noFill/>
            <a:miter lim="800000"/>
            <a:headEnd/>
            <a:tailEnd/>
          </a:ln>
        </p:spPr>
        <p:txBody>
          <a:bodyPr anchor="ctr"/>
          <a:lstStyle/>
          <a:p>
            <a:pPr algn="ctr">
              <a:lnSpc>
                <a:spcPct val="90000"/>
              </a:lnSpc>
            </a:pPr>
            <a:r>
              <a:rPr lang="tr-TR" sz="2800" b="1">
                <a:solidFill>
                  <a:schemeClr val="bg1"/>
                </a:solidFill>
                <a:latin typeface="Cambria" pitchFamily="18" charset="0"/>
              </a:rPr>
              <a:t>MESLEKİ EĞİTİM MERKEZİ PROGRAMI (ÇIRAKLIK EĞİTİMİ)</a:t>
            </a:r>
          </a:p>
        </p:txBody>
      </p:sp>
      <p:pic>
        <p:nvPicPr>
          <p:cNvPr id="4" name="Picture 4" descr="Adsız - Kopya">
            <a:extLst>
              <a:ext uri="{FF2B5EF4-FFF2-40B4-BE49-F238E27FC236}">
                <a16:creationId xmlns:a16="http://schemas.microsoft.com/office/drawing/2014/main" xmlns="" id="{2549B67A-5C53-4E97-B93E-68C3A0B1BF7A}"/>
              </a:ext>
            </a:extLst>
          </p:cNvPr>
          <p:cNvPicPr>
            <a:picLocks noChangeAspect="1" noChangeArrowheads="1"/>
          </p:cNvPicPr>
          <p:nvPr/>
        </p:nvPicPr>
        <p:blipFill>
          <a:blip r:embed="rId2" cstate="print"/>
          <a:srcRect/>
          <a:stretch>
            <a:fillRect/>
          </a:stretch>
        </p:blipFill>
        <p:spPr bwMode="auto">
          <a:xfrm>
            <a:off x="11406981" y="144051"/>
            <a:ext cx="833437" cy="1028700"/>
          </a:xfrm>
          <a:prstGeom prst="ellipse">
            <a:avLst/>
          </a:prstGeom>
          <a:noFill/>
          <a:ln>
            <a:noFill/>
          </a:ln>
          <a:effectLst/>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İçerik Yer Tutucusu 2"/>
          <p:cNvSpPr>
            <a:spLocks noGrp="1"/>
          </p:cNvSpPr>
          <p:nvPr>
            <p:ph idx="1"/>
          </p:nvPr>
        </p:nvSpPr>
        <p:spPr>
          <a:xfrm>
            <a:off x="357188" y="1246188"/>
            <a:ext cx="11466512" cy="5237162"/>
          </a:xfrm>
        </p:spPr>
        <p:txBody>
          <a:bodyPr/>
          <a:lstStyle/>
          <a:p>
            <a:pPr marL="0" indent="0" algn="ctr" defTabSz="457200" eaLnBrk="1" hangingPunct="1">
              <a:lnSpc>
                <a:spcPct val="120000"/>
              </a:lnSpc>
              <a:spcBef>
                <a:spcPts val="600"/>
              </a:spcBef>
              <a:spcAft>
                <a:spcPts val="600"/>
              </a:spcAft>
              <a:buClr>
                <a:srgbClr val="A53010"/>
              </a:buClr>
              <a:buFont typeface="Arial" charset="0"/>
              <a:buNone/>
            </a:pPr>
            <a:r>
              <a:rPr lang="tr-TR" altLang="tr-TR" b="1">
                <a:solidFill>
                  <a:srgbClr val="0070C0"/>
                </a:solidFill>
              </a:rPr>
              <a:t>MESLEKİ EĞİTİM MERKEZLERİNDE</a:t>
            </a:r>
          </a:p>
          <a:p>
            <a:pPr marL="0" indent="0" algn="ctr" defTabSz="457200" eaLnBrk="1" hangingPunct="1">
              <a:lnSpc>
                <a:spcPct val="120000"/>
              </a:lnSpc>
              <a:spcBef>
                <a:spcPts val="600"/>
              </a:spcBef>
              <a:spcAft>
                <a:spcPts val="600"/>
              </a:spcAft>
              <a:buClr>
                <a:srgbClr val="A53010"/>
              </a:buClr>
              <a:buFont typeface="Arial" charset="0"/>
              <a:buNone/>
            </a:pPr>
            <a:r>
              <a:rPr lang="tr-TR" altLang="tr-TR" b="1"/>
              <a:t>3308 sayılı Mesleki Eğitim Kanunu Çıraklık Eğitimi Uygulamaları Kapsamında Bulunan,</a:t>
            </a:r>
          </a:p>
          <a:p>
            <a:pPr marL="0" indent="0" algn="ctr" defTabSz="457200" eaLnBrk="1" hangingPunct="1">
              <a:lnSpc>
                <a:spcPct val="120000"/>
              </a:lnSpc>
              <a:spcBef>
                <a:spcPts val="600"/>
              </a:spcBef>
              <a:spcAft>
                <a:spcPts val="600"/>
              </a:spcAft>
              <a:buClr>
                <a:srgbClr val="A53010"/>
              </a:buClr>
              <a:buFont typeface="Arial" charset="0"/>
              <a:buNone/>
            </a:pPr>
            <a:r>
              <a:rPr lang="tr-TR" altLang="tr-TR" sz="3200" b="1">
                <a:solidFill>
                  <a:srgbClr val="FF0000"/>
                </a:solidFill>
              </a:rPr>
              <a:t>33 Alan 181 meslek dalında</a:t>
            </a:r>
          </a:p>
          <a:p>
            <a:pPr marL="0" indent="0" algn="ctr" defTabSz="457200" eaLnBrk="1" hangingPunct="1">
              <a:lnSpc>
                <a:spcPct val="120000"/>
              </a:lnSpc>
              <a:spcBef>
                <a:spcPts val="600"/>
              </a:spcBef>
              <a:spcAft>
                <a:spcPts val="600"/>
              </a:spcAft>
              <a:buClr>
                <a:srgbClr val="A53010"/>
              </a:buClr>
              <a:buFont typeface="Arial" charset="0"/>
              <a:buNone/>
            </a:pPr>
            <a:r>
              <a:rPr lang="tr-TR" altLang="tr-TR" sz="3200" b="1">
                <a:solidFill>
                  <a:srgbClr val="FF0000"/>
                </a:solidFill>
              </a:rPr>
              <a:t>Kalfalık/Ustalık Belgesi ile Diploma</a:t>
            </a:r>
          </a:p>
          <a:p>
            <a:pPr marL="0" indent="0" algn="ctr" defTabSz="457200" eaLnBrk="1" hangingPunct="1">
              <a:lnSpc>
                <a:spcPct val="120000"/>
              </a:lnSpc>
              <a:spcBef>
                <a:spcPts val="600"/>
              </a:spcBef>
              <a:spcAft>
                <a:spcPts val="600"/>
              </a:spcAft>
              <a:buClr>
                <a:srgbClr val="A53010"/>
              </a:buClr>
              <a:buFont typeface="Arial" charset="0"/>
              <a:buNone/>
            </a:pPr>
            <a:r>
              <a:rPr lang="tr-TR" altLang="tr-TR" sz="3200" b="1"/>
              <a:t>verilmekte olup</a:t>
            </a:r>
          </a:p>
          <a:p>
            <a:pPr marL="0" indent="0" algn="ctr" defTabSz="457200" eaLnBrk="1" hangingPunct="1">
              <a:lnSpc>
                <a:spcPct val="120000"/>
              </a:lnSpc>
              <a:spcBef>
                <a:spcPts val="600"/>
              </a:spcBef>
              <a:spcAft>
                <a:spcPts val="600"/>
              </a:spcAft>
              <a:buClr>
                <a:srgbClr val="A53010"/>
              </a:buClr>
              <a:buFont typeface="Arial" charset="0"/>
              <a:buNone/>
            </a:pPr>
            <a:r>
              <a:rPr lang="tr-TR" altLang="tr-TR" sz="3100" b="1">
                <a:solidFill>
                  <a:srgbClr val="FF0000"/>
                </a:solidFill>
              </a:rPr>
              <a:t>Mezuniyet sonrası i</a:t>
            </a:r>
            <a:r>
              <a:rPr lang="tr-TR" sz="3100" b="1">
                <a:solidFill>
                  <a:srgbClr val="FF0000"/>
                </a:solidFill>
              </a:rPr>
              <a:t>stihdam oranı yaklaşık %90’lar seviyesindedir.</a:t>
            </a:r>
            <a:endParaRPr lang="tr-TR" altLang="tr-TR" sz="3100" b="1">
              <a:solidFill>
                <a:srgbClr val="FF0000"/>
              </a:solidFill>
            </a:endParaRPr>
          </a:p>
        </p:txBody>
      </p:sp>
      <p:sp>
        <p:nvSpPr>
          <p:cNvPr id="35842" name="1 Başlık"/>
          <p:cNvSpPr txBox="1">
            <a:spLocks/>
          </p:cNvSpPr>
          <p:nvPr/>
        </p:nvSpPr>
        <p:spPr bwMode="auto">
          <a:xfrm>
            <a:off x="1036638" y="66675"/>
            <a:ext cx="11155362" cy="881063"/>
          </a:xfrm>
          <a:prstGeom prst="rect">
            <a:avLst/>
          </a:prstGeom>
          <a:noFill/>
          <a:ln w="9525">
            <a:noFill/>
            <a:miter lim="800000"/>
            <a:headEnd/>
            <a:tailEnd/>
          </a:ln>
        </p:spPr>
        <p:txBody>
          <a:bodyPr anchor="ctr"/>
          <a:lstStyle/>
          <a:p>
            <a:pPr algn="ctr">
              <a:lnSpc>
                <a:spcPct val="90000"/>
              </a:lnSpc>
            </a:pPr>
            <a:r>
              <a:rPr lang="tr-TR" sz="2800" b="1">
                <a:solidFill>
                  <a:schemeClr val="bg1"/>
                </a:solidFill>
                <a:latin typeface="Cambria" pitchFamily="18" charset="0"/>
              </a:rPr>
              <a:t>MESLEKİ EĞİTİM MERKEZİ PROGRAMI (ÇIRAKLIK EĞİTİMİ)</a:t>
            </a:r>
          </a:p>
        </p:txBody>
      </p:sp>
      <p:pic>
        <p:nvPicPr>
          <p:cNvPr id="4" name="Picture 4" descr="Adsız - Kopya">
            <a:extLst>
              <a:ext uri="{FF2B5EF4-FFF2-40B4-BE49-F238E27FC236}">
                <a16:creationId xmlns:a16="http://schemas.microsoft.com/office/drawing/2014/main" xmlns="" id="{2549B67A-5C53-4E97-B93E-68C3A0B1BF7A}"/>
              </a:ext>
            </a:extLst>
          </p:cNvPr>
          <p:cNvPicPr>
            <a:picLocks noChangeAspect="1" noChangeArrowheads="1"/>
          </p:cNvPicPr>
          <p:nvPr/>
        </p:nvPicPr>
        <p:blipFill>
          <a:blip r:embed="rId2" cstate="print"/>
          <a:srcRect/>
          <a:stretch>
            <a:fillRect/>
          </a:stretch>
        </p:blipFill>
        <p:spPr bwMode="auto">
          <a:xfrm>
            <a:off x="11406981" y="66675"/>
            <a:ext cx="833437" cy="1028700"/>
          </a:xfrm>
          <a:prstGeom prst="ellipse">
            <a:avLst/>
          </a:prstGeom>
          <a:noFill/>
          <a:ln>
            <a:noFill/>
          </a:ln>
          <a:effectLst/>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İçerik Yer Tutucusu 2"/>
          <p:cNvSpPr>
            <a:spLocks noGrp="1"/>
          </p:cNvSpPr>
          <p:nvPr>
            <p:ph idx="1"/>
          </p:nvPr>
        </p:nvSpPr>
        <p:spPr>
          <a:xfrm>
            <a:off x="100013" y="1100138"/>
            <a:ext cx="11987212" cy="4881562"/>
          </a:xfrm>
        </p:spPr>
        <p:txBody>
          <a:bodyPr/>
          <a:lstStyle/>
          <a:p>
            <a:pPr marL="0" indent="0" algn="ctr" defTabSz="457200" eaLnBrk="1" hangingPunct="1">
              <a:lnSpc>
                <a:spcPct val="120000"/>
              </a:lnSpc>
              <a:spcBef>
                <a:spcPts val="600"/>
              </a:spcBef>
              <a:spcAft>
                <a:spcPts val="600"/>
              </a:spcAft>
              <a:buClr>
                <a:srgbClr val="A53010"/>
              </a:buClr>
              <a:buFont typeface="Arial" charset="0"/>
              <a:buNone/>
            </a:pPr>
            <a:r>
              <a:rPr lang="tr-TR" altLang="tr-TR" b="1">
                <a:solidFill>
                  <a:srgbClr val="0070C0"/>
                </a:solidFill>
              </a:rPr>
              <a:t>3308 sayılı Mesleki Eğitim Kanunu Çıraklık Eğitimi Uygulamaları Kapsamında Olmayan Meslek Dallarının Kapsama Alınması ve</a:t>
            </a:r>
          </a:p>
          <a:p>
            <a:pPr marL="0" indent="0" algn="ctr" defTabSz="457200" eaLnBrk="1" hangingPunct="1">
              <a:lnSpc>
                <a:spcPct val="120000"/>
              </a:lnSpc>
              <a:spcBef>
                <a:spcPts val="600"/>
              </a:spcBef>
              <a:spcAft>
                <a:spcPts val="600"/>
              </a:spcAft>
              <a:buClr>
                <a:srgbClr val="A53010"/>
              </a:buClr>
              <a:buFont typeface="Arial" charset="0"/>
              <a:buNone/>
            </a:pPr>
            <a:r>
              <a:rPr lang="tr-TR" altLang="tr-TR" b="1">
                <a:solidFill>
                  <a:srgbClr val="0070C0"/>
                </a:solidFill>
              </a:rPr>
              <a:t>Mesleki ve Teknik Ortaöğretim Kurumları bünyesinde mesleki eğitim merkezi (MEMP) programı açılması için;</a:t>
            </a:r>
          </a:p>
          <a:p>
            <a:pPr marL="0" indent="0" algn="ctr" defTabSz="457200" eaLnBrk="1" hangingPunct="1">
              <a:lnSpc>
                <a:spcPct val="120000"/>
              </a:lnSpc>
              <a:spcBef>
                <a:spcPts val="600"/>
              </a:spcBef>
              <a:spcAft>
                <a:spcPts val="600"/>
              </a:spcAft>
              <a:buClr>
                <a:srgbClr val="A53010"/>
              </a:buClr>
              <a:buFont typeface="Arial" charset="0"/>
              <a:buNone/>
            </a:pPr>
            <a:r>
              <a:rPr lang="tr-TR" altLang="tr-TR" b="1">
                <a:solidFill>
                  <a:srgbClr val="FF0000"/>
                </a:solidFill>
              </a:rPr>
              <a:t>İl İstihdam ve Mesleki Eğitim Kurulu Kararı ile Bakanlığa teklifte bulunulması gerekmektedir.</a:t>
            </a:r>
          </a:p>
          <a:p>
            <a:pPr marL="0" indent="0" algn="ctr" defTabSz="457200" eaLnBrk="1" hangingPunct="1">
              <a:lnSpc>
                <a:spcPct val="120000"/>
              </a:lnSpc>
              <a:spcBef>
                <a:spcPts val="600"/>
              </a:spcBef>
              <a:spcAft>
                <a:spcPts val="600"/>
              </a:spcAft>
              <a:buClr>
                <a:srgbClr val="A53010"/>
              </a:buClr>
              <a:buFont typeface="Arial" charset="0"/>
              <a:buNone/>
            </a:pPr>
            <a:r>
              <a:rPr lang="tr-TR" altLang="tr-TR" b="1"/>
              <a:t>Ayrıca, meslek dalı açma teklifleri meslek odalarının bağlı olduğu TESK veya TOBB aracılığıyla Genel Müdürlüğümüze gönderilebilmektedir.</a:t>
            </a:r>
          </a:p>
        </p:txBody>
      </p:sp>
      <p:sp>
        <p:nvSpPr>
          <p:cNvPr id="36866" name="1 Başlık"/>
          <p:cNvSpPr txBox="1">
            <a:spLocks/>
          </p:cNvSpPr>
          <p:nvPr/>
        </p:nvSpPr>
        <p:spPr bwMode="auto">
          <a:xfrm>
            <a:off x="1036638" y="66675"/>
            <a:ext cx="11155362" cy="881063"/>
          </a:xfrm>
          <a:prstGeom prst="rect">
            <a:avLst/>
          </a:prstGeom>
          <a:noFill/>
          <a:ln w="9525">
            <a:noFill/>
            <a:miter lim="800000"/>
            <a:headEnd/>
            <a:tailEnd/>
          </a:ln>
        </p:spPr>
        <p:txBody>
          <a:bodyPr anchor="ctr"/>
          <a:lstStyle/>
          <a:p>
            <a:pPr algn="ctr">
              <a:lnSpc>
                <a:spcPct val="90000"/>
              </a:lnSpc>
            </a:pPr>
            <a:r>
              <a:rPr lang="tr-TR" sz="2800" b="1">
                <a:solidFill>
                  <a:schemeClr val="bg1"/>
                </a:solidFill>
                <a:latin typeface="Cambria" pitchFamily="18" charset="0"/>
              </a:rPr>
              <a:t>MESLEKİ EĞİTİM MERKEZİ PROGRAMI (ÇIRAKLIK EĞİTİMİ)</a:t>
            </a:r>
          </a:p>
        </p:txBody>
      </p:sp>
      <p:pic>
        <p:nvPicPr>
          <p:cNvPr id="4" name="Picture 4" descr="Adsız - Kopya">
            <a:extLst>
              <a:ext uri="{FF2B5EF4-FFF2-40B4-BE49-F238E27FC236}">
                <a16:creationId xmlns:a16="http://schemas.microsoft.com/office/drawing/2014/main" xmlns="" id="{2549B67A-5C53-4E97-B93E-68C3A0B1BF7A}"/>
              </a:ext>
            </a:extLst>
          </p:cNvPr>
          <p:cNvPicPr>
            <a:picLocks noChangeAspect="1" noChangeArrowheads="1"/>
          </p:cNvPicPr>
          <p:nvPr/>
        </p:nvPicPr>
        <p:blipFill>
          <a:blip r:embed="rId2" cstate="print"/>
          <a:srcRect/>
          <a:stretch>
            <a:fillRect/>
          </a:stretch>
        </p:blipFill>
        <p:spPr bwMode="auto">
          <a:xfrm>
            <a:off x="11358563" y="66675"/>
            <a:ext cx="833437" cy="1028700"/>
          </a:xfrm>
          <a:prstGeom prst="ellipse">
            <a:avLst/>
          </a:prstGeom>
          <a:noFill/>
          <a:ln>
            <a:noFill/>
          </a:ln>
          <a:effectLst/>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a:spLocks noGrp="1"/>
          </p:cNvSpPr>
          <p:nvPr>
            <p:ph idx="1"/>
          </p:nvPr>
        </p:nvSpPr>
        <p:spPr>
          <a:xfrm>
            <a:off x="266700" y="1285875"/>
            <a:ext cx="11653838" cy="5391150"/>
          </a:xfrm>
        </p:spPr>
        <p:txBody>
          <a:bodyPr rtlCol="0">
            <a:noAutofit/>
          </a:bodyPr>
          <a:lstStyle/>
          <a:p>
            <a:pPr marL="0" indent="0" algn="just" eaLnBrk="1" fontAlgn="auto" hangingPunct="1">
              <a:spcAft>
                <a:spcPts val="0"/>
              </a:spcAft>
              <a:buFont typeface="Arial" panose="020B0604020202020204" pitchFamily="34" charset="0"/>
              <a:buNone/>
              <a:defRPr/>
            </a:pPr>
            <a:r>
              <a:rPr lang="tr-TR" b="1" dirty="0"/>
              <a:t>5/7/2019 tarihli Resmî </a:t>
            </a:r>
            <a:r>
              <a:rPr lang="tr-TR" b="1" dirty="0" err="1"/>
              <a:t>Gazete’de</a:t>
            </a:r>
            <a:r>
              <a:rPr lang="tr-TR" b="1" dirty="0"/>
              <a:t> yayımlanan 7180 sayılı Bazı Kanun ve Kanun Hükmünde Kararnamelerde Değişiklik Yapılmasına Dair Kanun ile;</a:t>
            </a:r>
          </a:p>
          <a:p>
            <a:pPr algn="just" eaLnBrk="1" fontAlgn="auto" hangingPunct="1">
              <a:spcAft>
                <a:spcPts val="0"/>
              </a:spcAft>
              <a:buFont typeface="Wingdings" panose="05000000000000000000" pitchFamily="2" charset="2"/>
              <a:buChar char="Ø"/>
              <a:defRPr/>
            </a:pPr>
            <a:endParaRPr lang="tr-TR" b="1" dirty="0"/>
          </a:p>
          <a:p>
            <a:pPr algn="just" eaLnBrk="1" fontAlgn="auto" hangingPunct="1">
              <a:spcAft>
                <a:spcPts val="0"/>
              </a:spcAft>
              <a:buClr>
                <a:srgbClr val="8A0000"/>
              </a:buClr>
              <a:buFont typeface="Wingdings" panose="05000000000000000000" pitchFamily="2" charset="2"/>
              <a:buChar char="Ø"/>
              <a:defRPr/>
            </a:pPr>
            <a:r>
              <a:rPr lang="tr-TR" b="1" dirty="0"/>
              <a:t> 5580 Sayılı Özel Öğretim Kurumları Kanunun 2 inci maddesinin birinci fıkrasının (b) bendindeki kurumlar arasına </a:t>
            </a:r>
            <a:r>
              <a:rPr lang="tr-TR" b="1" dirty="0">
                <a:solidFill>
                  <a:srgbClr val="FF0000"/>
                </a:solidFill>
              </a:rPr>
              <a:t>mesleki eğitim merkezi</a:t>
            </a:r>
            <a:r>
              <a:rPr lang="tr-TR" b="1" dirty="0"/>
              <a:t> eklenmiş,</a:t>
            </a:r>
          </a:p>
          <a:p>
            <a:pPr algn="just" eaLnBrk="1" fontAlgn="auto" hangingPunct="1">
              <a:spcAft>
                <a:spcPts val="0"/>
              </a:spcAft>
              <a:buClr>
                <a:srgbClr val="8A0000"/>
              </a:buClr>
              <a:buFont typeface="Wingdings" panose="05000000000000000000" pitchFamily="2" charset="2"/>
              <a:buChar char="Ø"/>
              <a:defRPr/>
            </a:pPr>
            <a:endParaRPr lang="tr-TR" b="1" dirty="0"/>
          </a:p>
          <a:p>
            <a:pPr algn="just" eaLnBrk="1" fontAlgn="auto" hangingPunct="1">
              <a:spcAft>
                <a:spcPts val="0"/>
              </a:spcAft>
              <a:buClr>
                <a:srgbClr val="8A0000"/>
              </a:buClr>
              <a:buFont typeface="Wingdings" panose="05000000000000000000" pitchFamily="2" charset="2"/>
              <a:buChar char="Ø"/>
              <a:defRPr/>
            </a:pPr>
            <a:r>
              <a:rPr lang="tr-TR" b="1" dirty="0"/>
              <a:t> Ayrıca aynı fıkranın (r) bendinde mesleki eğitim merkezleri; </a:t>
            </a:r>
            <a:r>
              <a:rPr lang="tr-TR" b="1" i="1" dirty="0">
                <a:solidFill>
                  <a:srgbClr val="FF0000"/>
                </a:solidFill>
              </a:rPr>
              <a:t>Çıraklık, kalfalık ve ustalık eğitimi ile mesleki ve teknik kurs programlarının uygulandığı özel öğretim kurumu</a:t>
            </a:r>
            <a:r>
              <a:rPr lang="tr-TR" b="1" dirty="0"/>
              <a:t> olarak tanımlanmıştır.</a:t>
            </a:r>
          </a:p>
        </p:txBody>
      </p:sp>
      <p:sp>
        <p:nvSpPr>
          <p:cNvPr id="37890" name="1 Başlık"/>
          <p:cNvSpPr txBox="1">
            <a:spLocks/>
          </p:cNvSpPr>
          <p:nvPr/>
        </p:nvSpPr>
        <p:spPr bwMode="auto">
          <a:xfrm>
            <a:off x="1036638" y="66675"/>
            <a:ext cx="11155362" cy="881063"/>
          </a:xfrm>
          <a:prstGeom prst="rect">
            <a:avLst/>
          </a:prstGeom>
          <a:noFill/>
          <a:ln w="9525">
            <a:noFill/>
            <a:miter lim="800000"/>
            <a:headEnd/>
            <a:tailEnd/>
          </a:ln>
        </p:spPr>
        <p:txBody>
          <a:bodyPr anchor="ctr"/>
          <a:lstStyle/>
          <a:p>
            <a:pPr algn="ctr">
              <a:lnSpc>
                <a:spcPct val="90000"/>
              </a:lnSpc>
            </a:pPr>
            <a:r>
              <a:rPr lang="tr-TR" sz="2800" b="1">
                <a:solidFill>
                  <a:schemeClr val="bg1"/>
                </a:solidFill>
                <a:latin typeface="Cambria" pitchFamily="18" charset="0"/>
              </a:rPr>
              <a:t>MESLEKİ EĞİTİM MERKEZİ PROGRAMI (ÇIRAKLIK EĞİTİMİ)</a:t>
            </a:r>
          </a:p>
        </p:txBody>
      </p:sp>
      <p:pic>
        <p:nvPicPr>
          <p:cNvPr id="4" name="Picture 4" descr="Adsız - Kopya">
            <a:extLst>
              <a:ext uri="{FF2B5EF4-FFF2-40B4-BE49-F238E27FC236}">
                <a16:creationId xmlns:a16="http://schemas.microsoft.com/office/drawing/2014/main" xmlns="" id="{2549B67A-5C53-4E97-B93E-68C3A0B1BF7A}"/>
              </a:ext>
            </a:extLst>
          </p:cNvPr>
          <p:cNvPicPr>
            <a:picLocks noChangeAspect="1" noChangeArrowheads="1"/>
          </p:cNvPicPr>
          <p:nvPr/>
        </p:nvPicPr>
        <p:blipFill>
          <a:blip r:embed="rId2" cstate="print"/>
          <a:srcRect/>
          <a:stretch>
            <a:fillRect/>
          </a:stretch>
        </p:blipFill>
        <p:spPr bwMode="auto">
          <a:xfrm>
            <a:off x="11358563" y="66675"/>
            <a:ext cx="833437" cy="1028700"/>
          </a:xfrm>
          <a:prstGeom prst="ellipse">
            <a:avLst/>
          </a:prstGeom>
          <a:noFill/>
          <a:ln>
            <a:noFill/>
          </a:ln>
          <a:effectLst/>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İçerik Yer Tutucusu 2"/>
          <p:cNvSpPr>
            <a:spLocks noGrp="1"/>
          </p:cNvSpPr>
          <p:nvPr>
            <p:ph idx="1"/>
          </p:nvPr>
        </p:nvSpPr>
        <p:spPr>
          <a:xfrm>
            <a:off x="357188" y="1246188"/>
            <a:ext cx="11466512" cy="5237162"/>
          </a:xfrm>
        </p:spPr>
        <p:txBody>
          <a:bodyPr/>
          <a:lstStyle/>
          <a:p>
            <a:pPr marL="0" indent="0" algn="ctr" defTabSz="457200" eaLnBrk="1" hangingPunct="1">
              <a:lnSpc>
                <a:spcPct val="120000"/>
              </a:lnSpc>
              <a:spcBef>
                <a:spcPts val="600"/>
              </a:spcBef>
              <a:spcAft>
                <a:spcPts val="600"/>
              </a:spcAft>
              <a:buClr>
                <a:srgbClr val="A53010"/>
              </a:buClr>
              <a:buFont typeface="Arial" charset="0"/>
              <a:buNone/>
            </a:pPr>
            <a:r>
              <a:rPr lang="tr-TR" altLang="tr-TR" sz="4400" b="1">
                <a:solidFill>
                  <a:srgbClr val="0070C0"/>
                </a:solidFill>
              </a:rPr>
              <a:t>Geleceğin ustalarını ahilik kültürüyle yetiştirmek için</a:t>
            </a:r>
            <a:endParaRPr lang="tr-TR" altLang="tr-TR" sz="4800" b="1">
              <a:solidFill>
                <a:srgbClr val="0070C0"/>
              </a:solidFill>
            </a:endParaRPr>
          </a:p>
          <a:p>
            <a:pPr marL="0" indent="0" algn="ctr" defTabSz="457200" eaLnBrk="1" hangingPunct="1">
              <a:lnSpc>
                <a:spcPct val="120000"/>
              </a:lnSpc>
              <a:spcBef>
                <a:spcPts val="600"/>
              </a:spcBef>
              <a:spcAft>
                <a:spcPts val="600"/>
              </a:spcAft>
              <a:buClr>
                <a:srgbClr val="A53010"/>
              </a:buClr>
              <a:buFont typeface="Arial" charset="0"/>
              <a:buNone/>
            </a:pPr>
            <a:r>
              <a:rPr lang="tr-TR" altLang="tr-TR" sz="4800" b="1">
                <a:solidFill>
                  <a:srgbClr val="FF0000"/>
                </a:solidFill>
              </a:rPr>
              <a:t>ÇIRAK ÖĞRENCİ ALIN</a:t>
            </a:r>
          </a:p>
          <a:p>
            <a:pPr marL="0" indent="0" algn="ctr" defTabSz="457200" eaLnBrk="1" hangingPunct="1">
              <a:lnSpc>
                <a:spcPct val="120000"/>
              </a:lnSpc>
              <a:spcBef>
                <a:spcPts val="600"/>
              </a:spcBef>
              <a:spcAft>
                <a:spcPts val="600"/>
              </a:spcAft>
              <a:buClr>
                <a:srgbClr val="A53010"/>
              </a:buClr>
              <a:buFont typeface="Arial" charset="0"/>
              <a:buNone/>
            </a:pPr>
            <a:r>
              <a:rPr lang="tr-TR" altLang="tr-TR" sz="4800" b="1">
                <a:solidFill>
                  <a:srgbClr val="0070C0"/>
                </a:solidFill>
              </a:rPr>
              <a:t>devlet desteklerinden faydalanın…</a:t>
            </a:r>
          </a:p>
          <a:p>
            <a:pPr marL="0" indent="0" algn="ctr" defTabSz="457200" eaLnBrk="1" hangingPunct="1">
              <a:lnSpc>
                <a:spcPct val="120000"/>
              </a:lnSpc>
              <a:spcBef>
                <a:spcPts val="600"/>
              </a:spcBef>
              <a:spcAft>
                <a:spcPts val="600"/>
              </a:spcAft>
              <a:buClr>
                <a:srgbClr val="A53010"/>
              </a:buClr>
              <a:buFont typeface="Arial" charset="0"/>
              <a:buNone/>
            </a:pPr>
            <a:endParaRPr lang="tr-TR" altLang="tr-TR" sz="4800" b="1">
              <a:solidFill>
                <a:srgbClr val="FF0000"/>
              </a:solidFill>
            </a:endParaRPr>
          </a:p>
        </p:txBody>
      </p:sp>
      <p:sp>
        <p:nvSpPr>
          <p:cNvPr id="38914" name="1 Başlık"/>
          <p:cNvSpPr txBox="1">
            <a:spLocks/>
          </p:cNvSpPr>
          <p:nvPr/>
        </p:nvSpPr>
        <p:spPr bwMode="auto">
          <a:xfrm>
            <a:off x="1036638" y="66675"/>
            <a:ext cx="11155362" cy="881063"/>
          </a:xfrm>
          <a:prstGeom prst="rect">
            <a:avLst/>
          </a:prstGeom>
          <a:noFill/>
          <a:ln w="9525">
            <a:noFill/>
            <a:miter lim="800000"/>
            <a:headEnd/>
            <a:tailEnd/>
          </a:ln>
        </p:spPr>
        <p:txBody>
          <a:bodyPr anchor="ctr"/>
          <a:lstStyle/>
          <a:p>
            <a:pPr algn="ctr">
              <a:lnSpc>
                <a:spcPct val="90000"/>
              </a:lnSpc>
            </a:pPr>
            <a:r>
              <a:rPr lang="tr-TR" sz="2800" b="1">
                <a:solidFill>
                  <a:schemeClr val="bg1"/>
                </a:solidFill>
                <a:latin typeface="Cambria" pitchFamily="18" charset="0"/>
              </a:rPr>
              <a:t>MESLEKİ EĞİTİM MERKEZİ PROGRAMI (ÇIRAKLIK EĞİTİMİ)</a:t>
            </a:r>
          </a:p>
        </p:txBody>
      </p:sp>
      <p:pic>
        <p:nvPicPr>
          <p:cNvPr id="4" name="Picture 4" descr="Adsız - Kopya">
            <a:extLst>
              <a:ext uri="{FF2B5EF4-FFF2-40B4-BE49-F238E27FC236}">
                <a16:creationId xmlns:a16="http://schemas.microsoft.com/office/drawing/2014/main" xmlns="" id="{2549B67A-5C53-4E97-B93E-68C3A0B1BF7A}"/>
              </a:ext>
            </a:extLst>
          </p:cNvPr>
          <p:cNvPicPr>
            <a:picLocks noChangeAspect="1" noChangeArrowheads="1"/>
          </p:cNvPicPr>
          <p:nvPr/>
        </p:nvPicPr>
        <p:blipFill>
          <a:blip r:embed="rId2" cstate="print"/>
          <a:srcRect/>
          <a:stretch>
            <a:fillRect/>
          </a:stretch>
        </p:blipFill>
        <p:spPr bwMode="auto">
          <a:xfrm>
            <a:off x="11406981" y="66675"/>
            <a:ext cx="833437" cy="1028700"/>
          </a:xfrm>
          <a:prstGeom prst="ellipse">
            <a:avLst/>
          </a:prstGeom>
          <a:noFill/>
          <a:ln>
            <a:noFill/>
          </a:ln>
          <a:effectLst/>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Resim 1"/>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39938" name="2 Başlık"/>
          <p:cNvSpPr txBox="1">
            <a:spLocks/>
          </p:cNvSpPr>
          <p:nvPr/>
        </p:nvSpPr>
        <p:spPr bwMode="auto">
          <a:xfrm>
            <a:off x="3643313" y="3824288"/>
            <a:ext cx="7219950" cy="1841500"/>
          </a:xfrm>
          <a:prstGeom prst="rect">
            <a:avLst/>
          </a:prstGeom>
          <a:noFill/>
          <a:ln w="9525">
            <a:noFill/>
            <a:miter lim="800000"/>
            <a:headEnd/>
            <a:tailEnd/>
          </a:ln>
        </p:spPr>
        <p:txBody>
          <a:bodyPr/>
          <a:lstStyle/>
          <a:p>
            <a:pPr algn="ctr">
              <a:lnSpc>
                <a:spcPct val="90000"/>
              </a:lnSpc>
            </a:pPr>
            <a:endParaRPr lang="tr-TR" sz="3200" b="1" dirty="0">
              <a:solidFill>
                <a:srgbClr val="6C0000"/>
              </a:solidFill>
              <a:latin typeface="Cambria" pitchFamily="18" charset="0"/>
              <a:cs typeface="Times New Roman" pitchFamily="18" charset="0"/>
            </a:endParaRPr>
          </a:p>
          <a:p>
            <a:pPr algn="ctr">
              <a:lnSpc>
                <a:spcPct val="90000"/>
              </a:lnSpc>
            </a:pPr>
            <a:endParaRPr lang="tr-TR" sz="3200" b="1" dirty="0">
              <a:solidFill>
                <a:srgbClr val="6C0000"/>
              </a:solidFill>
              <a:latin typeface="Cambria" pitchFamily="18" charset="0"/>
              <a:cs typeface="Times New Roman" pitchFamily="18" charset="0"/>
            </a:endParaRPr>
          </a:p>
          <a:p>
            <a:pPr algn="ctr">
              <a:lnSpc>
                <a:spcPct val="90000"/>
              </a:lnSpc>
            </a:pPr>
            <a:r>
              <a:rPr lang="tr-TR" sz="3200" b="1" dirty="0">
                <a:solidFill>
                  <a:srgbClr val="6C0000"/>
                </a:solidFill>
                <a:latin typeface="Cambria" pitchFamily="18" charset="0"/>
                <a:cs typeface="Times New Roman" pitchFamily="18" charset="0"/>
              </a:rPr>
              <a:t>TEŞEKKÜRLER</a:t>
            </a:r>
          </a:p>
        </p:txBody>
      </p:sp>
      <p:pic>
        <p:nvPicPr>
          <p:cNvPr id="4" name="Picture 4" descr="Adsız - Kopya">
            <a:extLst>
              <a:ext uri="{FF2B5EF4-FFF2-40B4-BE49-F238E27FC236}">
                <a16:creationId xmlns:a16="http://schemas.microsoft.com/office/drawing/2014/main" xmlns="" id="{2549B67A-5C53-4E97-B93E-68C3A0B1BF7A}"/>
              </a:ext>
            </a:extLst>
          </p:cNvPr>
          <p:cNvPicPr>
            <a:picLocks noChangeAspect="1" noChangeArrowheads="1"/>
          </p:cNvPicPr>
          <p:nvPr/>
        </p:nvPicPr>
        <p:blipFill>
          <a:blip r:embed="rId3" cstate="print"/>
          <a:srcRect/>
          <a:stretch>
            <a:fillRect/>
          </a:stretch>
        </p:blipFill>
        <p:spPr bwMode="auto">
          <a:xfrm>
            <a:off x="11277816" y="126122"/>
            <a:ext cx="833437" cy="1028700"/>
          </a:xfrm>
          <a:prstGeom prst="ellipse">
            <a:avLst/>
          </a:prstGeom>
          <a:noFill/>
          <a:ln>
            <a:noFill/>
          </a:ln>
          <a:effec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EC360A1-5B0C-473B-9BF9-1E4644CEF15F}"/>
              </a:ext>
            </a:extLst>
          </p:cNvPr>
          <p:cNvSpPr>
            <a:spLocks noGrp="1"/>
          </p:cNvSpPr>
          <p:nvPr>
            <p:ph type="title"/>
          </p:nvPr>
        </p:nvSpPr>
        <p:spPr>
          <a:xfrm>
            <a:off x="1815480" y="1078631"/>
            <a:ext cx="8686800" cy="838200"/>
          </a:xfrm>
        </p:spPr>
        <p:txBody>
          <a:bodyPr/>
          <a:lstStyle/>
          <a:p>
            <a:pPr algn="ctr" eaLnBrk="1" fontAlgn="auto" hangingPunct="1">
              <a:spcAft>
                <a:spcPts val="0"/>
              </a:spcAft>
              <a:defRPr/>
            </a:pPr>
            <a:r>
              <a:rPr lang="tr-TR" dirty="0">
                <a:solidFill>
                  <a:srgbClr val="0070C0"/>
                </a:solidFill>
              </a:rPr>
              <a:t>OKULUMUZ</a:t>
            </a:r>
          </a:p>
        </p:txBody>
      </p:sp>
      <p:pic>
        <p:nvPicPr>
          <p:cNvPr id="7" name="Picture 4" descr="Adsız - Kopya">
            <a:extLst>
              <a:ext uri="{FF2B5EF4-FFF2-40B4-BE49-F238E27FC236}">
                <a16:creationId xmlns:a16="http://schemas.microsoft.com/office/drawing/2014/main" xmlns="" id="{B037293B-CEBD-457F-94F9-83CA681B5DD5}"/>
              </a:ext>
            </a:extLst>
          </p:cNvPr>
          <p:cNvPicPr>
            <a:picLocks noChangeAspect="1" noChangeArrowheads="1"/>
          </p:cNvPicPr>
          <p:nvPr/>
        </p:nvPicPr>
        <p:blipFill>
          <a:blip r:embed="rId2" cstate="print"/>
          <a:srcRect/>
          <a:stretch>
            <a:fillRect/>
          </a:stretch>
        </p:blipFill>
        <p:spPr bwMode="auto">
          <a:xfrm>
            <a:off x="11358563" y="25400"/>
            <a:ext cx="833437" cy="1028700"/>
          </a:xfrm>
          <a:prstGeom prst="ellipse">
            <a:avLst/>
          </a:prstGeom>
          <a:noFill/>
          <a:ln>
            <a:noFill/>
          </a:ln>
          <a:effectLst/>
        </p:spPr>
      </p:pic>
      <p:pic>
        <p:nvPicPr>
          <p:cNvPr id="11268" name="Picture 5">
            <a:extLst>
              <a:ext uri="{FF2B5EF4-FFF2-40B4-BE49-F238E27FC236}">
                <a16:creationId xmlns:a16="http://schemas.microsoft.com/office/drawing/2014/main" xmlns="" id="{03399008-3475-4898-9DA8-09664D0FCC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6450" y="25400"/>
            <a:ext cx="8953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1269" name="Picture 7" descr="atabayrak">
            <a:extLst>
              <a:ext uri="{FF2B5EF4-FFF2-40B4-BE49-F238E27FC236}">
                <a16:creationId xmlns:a16="http://schemas.microsoft.com/office/drawing/2014/main" xmlns="" id="{9EF3384A-1363-4F01-A6C5-18C00FF9C6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3475" y="114300"/>
            <a:ext cx="17145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aphicFrame>
        <p:nvGraphicFramePr>
          <p:cNvPr id="3" name="Tablo 2">
            <a:extLst>
              <a:ext uri="{FF2B5EF4-FFF2-40B4-BE49-F238E27FC236}">
                <a16:creationId xmlns:a16="http://schemas.microsoft.com/office/drawing/2014/main" xmlns="" id="{96A1D58A-B292-4362-AD14-B0DDB01D12E4}"/>
              </a:ext>
            </a:extLst>
          </p:cNvPr>
          <p:cNvGraphicFramePr>
            <a:graphicFrameLocks noGrp="1"/>
          </p:cNvGraphicFramePr>
          <p:nvPr/>
        </p:nvGraphicFramePr>
        <p:xfrm>
          <a:off x="1703388" y="1989139"/>
          <a:ext cx="8888412" cy="2079629"/>
        </p:xfrm>
        <a:graphic>
          <a:graphicData uri="http://schemas.openxmlformats.org/drawingml/2006/table">
            <a:tbl>
              <a:tblPr/>
              <a:tblGrid>
                <a:gridCol w="2016125">
                  <a:extLst>
                    <a:ext uri="{9D8B030D-6E8A-4147-A177-3AD203B41FA5}">
                      <a16:colId xmlns:a16="http://schemas.microsoft.com/office/drawing/2014/main" xmlns="" val="20000"/>
                    </a:ext>
                  </a:extLst>
                </a:gridCol>
                <a:gridCol w="6872287">
                  <a:extLst>
                    <a:ext uri="{9D8B030D-6E8A-4147-A177-3AD203B41FA5}">
                      <a16:colId xmlns:a16="http://schemas.microsoft.com/office/drawing/2014/main" xmlns="" val="20001"/>
                    </a:ext>
                  </a:extLst>
                </a:gridCol>
              </a:tblGrid>
              <a:tr h="215900">
                <a:tc gridSpan="2">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outerShdw blurRad="38100" dist="38100" dir="2700000" algn="tl">
                              <a:srgbClr val="FFFFFF"/>
                            </a:outerShdw>
                          </a:effectLst>
                          <a:latin typeface="Tahoma" pitchFamily="34" charset="0"/>
                          <a:cs typeface="Tahoma" pitchFamily="34" charset="0"/>
                        </a:rPr>
                        <a:t>İLETİŞİM BİLGİLERİ</a:t>
                      </a:r>
                      <a:endParaRPr kumimoji="0" lang="tr-TR" sz="1100" b="1" i="0" u="none" strike="noStrike" cap="none" normalizeH="0" baseline="0" dirty="0">
                        <a:ln>
                          <a:noFill/>
                        </a:ln>
                        <a:solidFill>
                          <a:schemeClr val="tx1"/>
                        </a:solidFill>
                        <a:effectLst>
                          <a:outerShdw blurRad="38100" dist="38100" dir="2700000" algn="tl">
                            <a:srgbClr val="FFFFFF"/>
                          </a:outerShdw>
                        </a:effectLst>
                        <a:latin typeface="Tahoma" pitchFamily="34" charset="0"/>
                        <a:cs typeface="Tahoma" pitchFamily="34" charset="0"/>
                      </a:endParaRPr>
                    </a:p>
                  </a:txBody>
                  <a:tcPr marL="68581" marR="685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000"/>
                    </a:solidFill>
                  </a:tcPr>
                </a:tc>
                <a:tc hMerge="1">
                  <a:txBody>
                    <a:bodyPr/>
                    <a:lstStyle/>
                    <a:p>
                      <a:endParaRPr lang="tr-TR"/>
                    </a:p>
                  </a:txBody>
                  <a:tcPr/>
                </a:tc>
                <a:extLst>
                  <a:ext uri="{0D108BD9-81ED-4DB2-BD59-A6C34878D82A}">
                    <a16:rowId xmlns:a16="http://schemas.microsoft.com/office/drawing/2014/main" xmlns="" val="10000"/>
                  </a:ext>
                </a:extLst>
              </a:tr>
              <a:tr h="230188">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sz="1200" b="1" i="0" u="none" strike="noStrike" cap="none" normalizeH="0" baseline="0">
                          <a:ln>
                            <a:noFill/>
                          </a:ln>
                          <a:solidFill>
                            <a:schemeClr val="tx1"/>
                          </a:solidFill>
                          <a:effectLst>
                            <a:outerShdw blurRad="38100" dist="38100" dir="2700000" algn="tl">
                              <a:srgbClr val="FFFFFF"/>
                            </a:outerShdw>
                          </a:effectLst>
                          <a:latin typeface="Tahoma" pitchFamily="34" charset="0"/>
                          <a:cs typeface="Tahoma" pitchFamily="34" charset="0"/>
                        </a:rPr>
                        <a:t>İL</a:t>
                      </a:r>
                      <a:endParaRPr kumimoji="0" lang="tr-TR" sz="1200" b="1" i="0" u="none" strike="noStrike" cap="none" normalizeH="0" baseline="0">
                        <a:ln>
                          <a:noFill/>
                        </a:ln>
                        <a:solidFill>
                          <a:schemeClr val="tx1"/>
                        </a:solidFill>
                        <a:effectLst>
                          <a:outerShdw blurRad="38100" dist="38100" dir="2700000" algn="tl">
                            <a:srgbClr val="FFFFFF"/>
                          </a:outerShdw>
                        </a:effectLst>
                        <a:latin typeface="Tahoma" pitchFamily="34" charset="0"/>
                        <a:cs typeface="Tahoma" pitchFamily="34" charset="0"/>
                      </a:endParaRPr>
                    </a:p>
                  </a:txBody>
                  <a:tcPr marL="68581" marR="685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sz="1200" b="1" i="0" u="none" strike="noStrike" cap="none" normalizeH="0" baseline="0">
                          <a:ln>
                            <a:noFill/>
                          </a:ln>
                          <a:solidFill>
                            <a:srgbClr val="0070C0"/>
                          </a:solidFill>
                          <a:effectLst>
                            <a:outerShdw blurRad="38100" dist="38100" dir="2700000" algn="tl">
                              <a:srgbClr val="000000"/>
                            </a:outerShdw>
                          </a:effectLst>
                          <a:latin typeface="Tahoma" pitchFamily="34" charset="0"/>
                          <a:cs typeface="Tahoma" pitchFamily="34" charset="0"/>
                        </a:rPr>
                        <a:t>HATAY</a:t>
                      </a:r>
                      <a:endParaRPr kumimoji="0" lang="tr-TR" sz="1100" b="1" i="0" u="none" strike="noStrike" cap="none" normalizeH="0" baseline="0">
                        <a:ln>
                          <a:noFill/>
                        </a:ln>
                        <a:solidFill>
                          <a:srgbClr val="0070C0"/>
                        </a:solidFill>
                        <a:effectLst>
                          <a:outerShdw blurRad="38100" dist="38100" dir="2700000" algn="tl">
                            <a:srgbClr val="000000"/>
                          </a:outerShdw>
                        </a:effectLst>
                        <a:latin typeface="Tahoma" pitchFamily="34" charset="0"/>
                        <a:cs typeface="Tahoma" pitchFamily="34" charset="0"/>
                      </a:endParaRPr>
                    </a:p>
                  </a:txBody>
                  <a:tcPr marL="68581" marR="685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extLst>
                  <a:ext uri="{0D108BD9-81ED-4DB2-BD59-A6C34878D82A}">
                    <a16:rowId xmlns:a16="http://schemas.microsoft.com/office/drawing/2014/main" xmlns="" val="10001"/>
                  </a:ext>
                </a:extLst>
              </a:tr>
              <a:tr h="230188">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sz="1200" b="1" i="0" u="none" strike="noStrike" cap="none" normalizeH="0" baseline="0">
                          <a:ln>
                            <a:noFill/>
                          </a:ln>
                          <a:solidFill>
                            <a:schemeClr val="tx1"/>
                          </a:solidFill>
                          <a:effectLst>
                            <a:outerShdw blurRad="38100" dist="38100" dir="2700000" algn="tl">
                              <a:srgbClr val="FFFFFF"/>
                            </a:outerShdw>
                          </a:effectLst>
                          <a:latin typeface="Tahoma" pitchFamily="34" charset="0"/>
                          <a:cs typeface="Tahoma" pitchFamily="34" charset="0"/>
                        </a:rPr>
                        <a:t>İLÇE</a:t>
                      </a:r>
                      <a:endParaRPr kumimoji="0" lang="tr-TR" sz="1200" b="1" i="0" u="none" strike="noStrike" cap="none" normalizeH="0" baseline="0">
                        <a:ln>
                          <a:noFill/>
                        </a:ln>
                        <a:solidFill>
                          <a:schemeClr val="tx1"/>
                        </a:solidFill>
                        <a:effectLst>
                          <a:outerShdw blurRad="38100" dist="38100" dir="2700000" algn="tl">
                            <a:srgbClr val="FFFFFF"/>
                          </a:outerShdw>
                        </a:effectLst>
                        <a:latin typeface="Tahoma" pitchFamily="34" charset="0"/>
                        <a:cs typeface="Tahoma" pitchFamily="34" charset="0"/>
                      </a:endParaRPr>
                    </a:p>
                  </a:txBody>
                  <a:tcPr marL="68581" marR="685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sz="1200" b="1" i="0" u="none" strike="noStrike" cap="none" normalizeH="0" baseline="0">
                          <a:ln>
                            <a:noFill/>
                          </a:ln>
                          <a:solidFill>
                            <a:srgbClr val="0070C0"/>
                          </a:solidFill>
                          <a:effectLst>
                            <a:outerShdw blurRad="38100" dist="38100" dir="2700000" algn="tl">
                              <a:srgbClr val="000000"/>
                            </a:outerShdw>
                          </a:effectLst>
                          <a:latin typeface="Tahoma" pitchFamily="34" charset="0"/>
                          <a:cs typeface="Tahoma" pitchFamily="34" charset="0"/>
                        </a:rPr>
                        <a:t>İSKENDERUN</a:t>
                      </a:r>
                      <a:endParaRPr kumimoji="0" lang="tr-TR" sz="1100" b="1" i="0" u="none" strike="noStrike" cap="none" normalizeH="0" baseline="0">
                        <a:ln>
                          <a:noFill/>
                        </a:ln>
                        <a:solidFill>
                          <a:srgbClr val="0070C0"/>
                        </a:solidFill>
                        <a:effectLst>
                          <a:outerShdw blurRad="38100" dist="38100" dir="2700000" algn="tl">
                            <a:srgbClr val="000000"/>
                          </a:outerShdw>
                        </a:effectLst>
                        <a:latin typeface="Tahoma" pitchFamily="34" charset="0"/>
                        <a:cs typeface="Tahoma" pitchFamily="34" charset="0"/>
                      </a:endParaRPr>
                    </a:p>
                  </a:txBody>
                  <a:tcPr marL="68581" marR="685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0E8"/>
                    </a:solidFill>
                  </a:tcPr>
                </a:tc>
                <a:extLst>
                  <a:ext uri="{0D108BD9-81ED-4DB2-BD59-A6C34878D82A}">
                    <a16:rowId xmlns:a16="http://schemas.microsoft.com/office/drawing/2014/main" xmlns="" val="10002"/>
                  </a:ext>
                </a:extLst>
              </a:tr>
              <a:tr h="252413">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sz="1200" b="1" i="0" u="none" strike="noStrike" cap="none" normalizeH="0" baseline="0">
                          <a:ln>
                            <a:noFill/>
                          </a:ln>
                          <a:solidFill>
                            <a:schemeClr val="tx1"/>
                          </a:solidFill>
                          <a:effectLst>
                            <a:outerShdw blurRad="38100" dist="38100" dir="2700000" algn="tl">
                              <a:srgbClr val="FFFFFF"/>
                            </a:outerShdw>
                          </a:effectLst>
                          <a:latin typeface="Tahoma" pitchFamily="34" charset="0"/>
                          <a:cs typeface="Tahoma" pitchFamily="34" charset="0"/>
                        </a:rPr>
                        <a:t>OKUL</a:t>
                      </a:r>
                      <a:endParaRPr kumimoji="0" lang="tr-TR" sz="1200" b="1" i="0" u="none" strike="noStrike" cap="none" normalizeH="0" baseline="0">
                        <a:ln>
                          <a:noFill/>
                        </a:ln>
                        <a:solidFill>
                          <a:schemeClr val="tx1"/>
                        </a:solidFill>
                        <a:effectLst>
                          <a:outerShdw blurRad="38100" dist="38100" dir="2700000" algn="tl">
                            <a:srgbClr val="FFFFFF"/>
                          </a:outerShdw>
                        </a:effectLst>
                        <a:latin typeface="Tahoma" pitchFamily="34" charset="0"/>
                        <a:cs typeface="Tahoma" pitchFamily="34" charset="0"/>
                      </a:endParaRPr>
                    </a:p>
                  </a:txBody>
                  <a:tcPr marL="68581" marR="685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sz="1200" b="1" i="0" u="none" strike="noStrike" cap="none" normalizeH="0" baseline="0">
                          <a:ln>
                            <a:noFill/>
                          </a:ln>
                          <a:solidFill>
                            <a:srgbClr val="0070C0"/>
                          </a:solidFill>
                          <a:effectLst>
                            <a:outerShdw blurRad="38100" dist="38100" dir="2700000" algn="tl">
                              <a:srgbClr val="000000"/>
                            </a:outerShdw>
                          </a:effectLst>
                          <a:latin typeface="Tahoma" pitchFamily="34" charset="0"/>
                          <a:cs typeface="Tahoma" pitchFamily="34" charset="0"/>
                        </a:rPr>
                        <a:t>İSKENDERUN MESLEKİ VE TEKNİK ANADOLU LİSESİ</a:t>
                      </a:r>
                      <a:endParaRPr kumimoji="0" lang="tr-TR" sz="1100" b="1" i="0" u="none" strike="noStrike" cap="none" normalizeH="0" baseline="0">
                        <a:ln>
                          <a:noFill/>
                        </a:ln>
                        <a:solidFill>
                          <a:srgbClr val="0070C0"/>
                        </a:solidFill>
                        <a:effectLst>
                          <a:outerShdw blurRad="38100" dist="38100" dir="2700000" algn="tl">
                            <a:srgbClr val="000000"/>
                          </a:outerShdw>
                        </a:effectLst>
                        <a:latin typeface="Tahoma" pitchFamily="34" charset="0"/>
                        <a:cs typeface="Tahoma" pitchFamily="34" charset="0"/>
                      </a:endParaRPr>
                    </a:p>
                  </a:txBody>
                  <a:tcPr marL="68581" marR="685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extLst>
                  <a:ext uri="{0D108BD9-81ED-4DB2-BD59-A6C34878D82A}">
                    <a16:rowId xmlns:a16="http://schemas.microsoft.com/office/drawing/2014/main" xmlns="" val="10003"/>
                  </a:ext>
                </a:extLst>
              </a:tr>
              <a:tr h="230188">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tr-TR" sz="1200" b="1" i="0" u="none" strike="noStrike" cap="none" normalizeH="0" baseline="0">
                          <a:ln>
                            <a:noFill/>
                          </a:ln>
                          <a:solidFill>
                            <a:schemeClr val="tx1"/>
                          </a:solidFill>
                          <a:effectLst>
                            <a:outerShdw blurRad="38100" dist="38100" dir="2700000" algn="tl">
                              <a:srgbClr val="FFFFFF"/>
                            </a:outerShdw>
                          </a:effectLst>
                          <a:latin typeface="Tahoma" pitchFamily="34" charset="0"/>
                          <a:cs typeface="Tahoma" pitchFamily="34" charset="0"/>
                        </a:rPr>
                        <a:t>ADRES</a:t>
                      </a:r>
                    </a:p>
                  </a:txBody>
                  <a:tcPr marL="68581" marR="685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tr-TR" sz="1100" b="1" i="0" u="none" strike="noStrike" cap="none" normalizeH="0" baseline="0">
                          <a:ln>
                            <a:noFill/>
                          </a:ln>
                          <a:solidFill>
                            <a:srgbClr val="0070C0"/>
                          </a:solidFill>
                          <a:effectLst>
                            <a:outerShdw blurRad="38100" dist="38100" dir="2700000" algn="tl">
                              <a:srgbClr val="000000"/>
                            </a:outerShdw>
                          </a:effectLst>
                          <a:latin typeface="Tahoma" pitchFamily="34" charset="0"/>
                          <a:cs typeface="Tahoma" pitchFamily="34" charset="0"/>
                        </a:rPr>
                        <a:t>Barbaros Mahallesi, Ziya Gökalp Caddesi, No142 İskenderun Hatay Türkiye 31200</a:t>
                      </a:r>
                    </a:p>
                  </a:txBody>
                  <a:tcPr marL="68581" marR="685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0E8"/>
                    </a:solidFill>
                  </a:tcPr>
                </a:tc>
                <a:extLst>
                  <a:ext uri="{0D108BD9-81ED-4DB2-BD59-A6C34878D82A}">
                    <a16:rowId xmlns:a16="http://schemas.microsoft.com/office/drawing/2014/main" xmlns="" val="10004"/>
                  </a:ext>
                </a:extLst>
              </a:tr>
              <a:tr h="230188">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tr-TR" sz="1200" b="1" i="0" u="none" strike="noStrike" cap="none" normalizeH="0" baseline="0">
                          <a:ln>
                            <a:noFill/>
                          </a:ln>
                          <a:solidFill>
                            <a:schemeClr val="tx1"/>
                          </a:solidFill>
                          <a:effectLst>
                            <a:outerShdw blurRad="38100" dist="38100" dir="2700000" algn="tl">
                              <a:srgbClr val="FFFFFF"/>
                            </a:outerShdw>
                          </a:effectLst>
                          <a:latin typeface="Tahoma" pitchFamily="34" charset="0"/>
                          <a:cs typeface="Tahoma" pitchFamily="34" charset="0"/>
                        </a:rPr>
                        <a:t>TELEFON</a:t>
                      </a:r>
                    </a:p>
                  </a:txBody>
                  <a:tcPr marL="68581" marR="685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tr-TR" sz="1100" b="1" i="0" u="none" strike="noStrike" cap="none" normalizeH="0" baseline="0">
                          <a:ln>
                            <a:noFill/>
                          </a:ln>
                          <a:solidFill>
                            <a:srgbClr val="0070C0"/>
                          </a:solidFill>
                          <a:effectLst>
                            <a:outerShdw blurRad="38100" dist="38100" dir="2700000" algn="tl">
                              <a:srgbClr val="000000"/>
                            </a:outerShdw>
                          </a:effectLst>
                          <a:latin typeface="Tahoma" pitchFamily="34" charset="0"/>
                          <a:cs typeface="Tahoma" pitchFamily="34" charset="0"/>
                        </a:rPr>
                        <a:t>(326) 614 2951</a:t>
                      </a:r>
                    </a:p>
                  </a:txBody>
                  <a:tcPr marL="68581" marR="685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extLst>
                  <a:ext uri="{0D108BD9-81ED-4DB2-BD59-A6C34878D82A}">
                    <a16:rowId xmlns:a16="http://schemas.microsoft.com/office/drawing/2014/main" xmlns="" val="10005"/>
                  </a:ext>
                </a:extLst>
              </a:tr>
              <a:tr h="230188">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tr-TR" sz="1200" b="1" i="0" u="none" strike="noStrike" cap="none" normalizeH="0" baseline="0">
                          <a:ln>
                            <a:noFill/>
                          </a:ln>
                          <a:solidFill>
                            <a:schemeClr val="tx1"/>
                          </a:solidFill>
                          <a:effectLst>
                            <a:outerShdw blurRad="38100" dist="38100" dir="2700000" algn="tl">
                              <a:srgbClr val="FFFFFF"/>
                            </a:outerShdw>
                          </a:effectLst>
                          <a:latin typeface="Tahoma" pitchFamily="34" charset="0"/>
                          <a:cs typeface="Tahoma" pitchFamily="34" charset="0"/>
                        </a:rPr>
                        <a:t>OKUL </a:t>
                      </a:r>
                      <a:r>
                        <a:rPr kumimoji="0" lang="en-US" sz="1200" b="1" i="0" u="none" strike="noStrike" cap="none" normalizeH="0" baseline="0">
                          <a:ln>
                            <a:noFill/>
                          </a:ln>
                          <a:solidFill>
                            <a:schemeClr val="tx1"/>
                          </a:solidFill>
                          <a:effectLst>
                            <a:outerShdw blurRad="38100" dist="38100" dir="2700000" algn="tl">
                              <a:srgbClr val="FFFFFF"/>
                            </a:outerShdw>
                          </a:effectLst>
                          <a:latin typeface="Tahoma" pitchFamily="34" charset="0"/>
                          <a:cs typeface="Tahoma" pitchFamily="34" charset="0"/>
                        </a:rPr>
                        <a:t>MÜDÜR</a:t>
                      </a:r>
                      <a:r>
                        <a:rPr kumimoji="0" lang="tr-TR" sz="1200" b="1" i="0" u="none" strike="noStrike" cap="none" normalizeH="0" baseline="0">
                          <a:ln>
                            <a:noFill/>
                          </a:ln>
                          <a:solidFill>
                            <a:schemeClr val="tx1"/>
                          </a:solidFill>
                          <a:effectLst>
                            <a:outerShdw blurRad="38100" dist="38100" dir="2700000" algn="tl">
                              <a:srgbClr val="FFFFFF"/>
                            </a:outerShdw>
                          </a:effectLst>
                          <a:latin typeface="Tahoma" pitchFamily="34" charset="0"/>
                          <a:cs typeface="Tahoma" pitchFamily="34" charset="0"/>
                        </a:rPr>
                        <a:t>Ü</a:t>
                      </a:r>
                    </a:p>
                  </a:txBody>
                  <a:tcPr marL="68581" marR="685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sz="1200" b="1" i="0" u="none" strike="noStrike" cap="none" normalizeH="0" baseline="0">
                          <a:ln>
                            <a:noFill/>
                          </a:ln>
                          <a:solidFill>
                            <a:srgbClr val="0070C0"/>
                          </a:solidFill>
                          <a:effectLst>
                            <a:outerShdw blurRad="38100" dist="38100" dir="2700000" algn="tl">
                              <a:srgbClr val="000000"/>
                            </a:outerShdw>
                          </a:effectLst>
                          <a:latin typeface="Tahoma" pitchFamily="34" charset="0"/>
                          <a:cs typeface="Tahoma" pitchFamily="34" charset="0"/>
                        </a:rPr>
                        <a:t>YUSUF YILDIRIM</a:t>
                      </a:r>
                      <a:endParaRPr kumimoji="0" lang="tr-TR" sz="1100" b="1" i="0" u="none" strike="noStrike" cap="none" normalizeH="0" baseline="0">
                        <a:ln>
                          <a:noFill/>
                        </a:ln>
                        <a:solidFill>
                          <a:srgbClr val="0070C0"/>
                        </a:solidFill>
                        <a:effectLst>
                          <a:outerShdw blurRad="38100" dist="38100" dir="2700000" algn="tl">
                            <a:srgbClr val="000000"/>
                          </a:outerShdw>
                        </a:effectLst>
                        <a:latin typeface="Tahoma" pitchFamily="34" charset="0"/>
                        <a:cs typeface="Tahoma" pitchFamily="34" charset="0"/>
                      </a:endParaRPr>
                    </a:p>
                  </a:txBody>
                  <a:tcPr marL="68581" marR="685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0E8"/>
                    </a:solidFill>
                  </a:tcPr>
                </a:tc>
                <a:extLst>
                  <a:ext uri="{0D108BD9-81ED-4DB2-BD59-A6C34878D82A}">
                    <a16:rowId xmlns:a16="http://schemas.microsoft.com/office/drawing/2014/main" xmlns="" val="10006"/>
                  </a:ext>
                </a:extLst>
              </a:tr>
              <a:tr h="230188">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sz="1200" b="1" i="0" u="none" strike="noStrike" cap="none" normalizeH="0" baseline="0">
                          <a:ln>
                            <a:noFill/>
                          </a:ln>
                          <a:solidFill>
                            <a:schemeClr val="tx1"/>
                          </a:solidFill>
                          <a:effectLst>
                            <a:outerShdw blurRad="38100" dist="38100" dir="2700000" algn="tl">
                              <a:srgbClr val="FFFFFF"/>
                            </a:outerShdw>
                          </a:effectLst>
                          <a:latin typeface="Tahoma" pitchFamily="34" charset="0"/>
                          <a:cs typeface="Tahoma" pitchFamily="34" charset="0"/>
                        </a:rPr>
                        <a:t>TELEFON:</a:t>
                      </a:r>
                      <a:endParaRPr kumimoji="0" lang="tr-TR" sz="1200" b="1" i="0" u="none" strike="noStrike" cap="none" normalizeH="0" baseline="0">
                        <a:ln>
                          <a:noFill/>
                        </a:ln>
                        <a:solidFill>
                          <a:schemeClr val="tx1"/>
                        </a:solidFill>
                        <a:effectLst>
                          <a:outerShdw blurRad="38100" dist="38100" dir="2700000" algn="tl">
                            <a:srgbClr val="FFFFFF"/>
                          </a:outerShdw>
                        </a:effectLst>
                        <a:latin typeface="Tahoma" pitchFamily="34" charset="0"/>
                        <a:cs typeface="Tahoma" pitchFamily="34" charset="0"/>
                      </a:endParaRPr>
                    </a:p>
                  </a:txBody>
                  <a:tcPr marL="68581" marR="685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sz="1200" b="1" i="0" u="none" strike="noStrike" cap="none" normalizeH="0" baseline="0">
                          <a:ln>
                            <a:noFill/>
                          </a:ln>
                          <a:solidFill>
                            <a:srgbClr val="0070C0"/>
                          </a:solidFill>
                          <a:effectLst>
                            <a:outerShdw blurRad="38100" dist="38100" dir="2700000" algn="tl">
                              <a:srgbClr val="000000"/>
                            </a:outerShdw>
                          </a:effectLst>
                          <a:latin typeface="Tahoma" pitchFamily="34" charset="0"/>
                          <a:cs typeface="Tahoma" pitchFamily="34" charset="0"/>
                        </a:rPr>
                        <a:t>05052996535</a:t>
                      </a:r>
                      <a:endParaRPr kumimoji="0" lang="tr-TR" sz="1100" b="1" i="0" u="none" strike="noStrike" cap="none" normalizeH="0" baseline="0">
                        <a:ln>
                          <a:noFill/>
                        </a:ln>
                        <a:solidFill>
                          <a:srgbClr val="0070C0"/>
                        </a:solidFill>
                        <a:effectLst>
                          <a:outerShdw blurRad="38100" dist="38100" dir="2700000" algn="tl">
                            <a:srgbClr val="000000"/>
                          </a:outerShdw>
                        </a:effectLst>
                        <a:latin typeface="Tahoma" pitchFamily="34" charset="0"/>
                        <a:cs typeface="Tahoma" pitchFamily="34" charset="0"/>
                      </a:endParaRPr>
                    </a:p>
                  </a:txBody>
                  <a:tcPr marL="68581" marR="685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extLst>
                  <a:ext uri="{0D108BD9-81ED-4DB2-BD59-A6C34878D82A}">
                    <a16:rowId xmlns:a16="http://schemas.microsoft.com/office/drawing/2014/main" xmlns="" val="10007"/>
                  </a:ext>
                </a:extLst>
              </a:tr>
              <a:tr h="230188">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sz="1200" b="1" i="0" u="none" strike="noStrike" cap="none" normalizeH="0" baseline="0">
                          <a:ln>
                            <a:noFill/>
                          </a:ln>
                          <a:solidFill>
                            <a:schemeClr val="tx1"/>
                          </a:solidFill>
                          <a:effectLst>
                            <a:outerShdw blurRad="38100" dist="38100" dir="2700000" algn="tl">
                              <a:srgbClr val="FFFFFF"/>
                            </a:outerShdw>
                          </a:effectLst>
                          <a:latin typeface="Tahoma" pitchFamily="34" charset="0"/>
                          <a:cs typeface="Tahoma" pitchFamily="34" charset="0"/>
                        </a:rPr>
                        <a:t>E-POSTA:</a:t>
                      </a:r>
                      <a:endParaRPr kumimoji="0" lang="tr-TR" sz="1200" b="1" i="0" u="none" strike="noStrike" cap="none" normalizeH="0" baseline="0">
                        <a:ln>
                          <a:noFill/>
                        </a:ln>
                        <a:solidFill>
                          <a:schemeClr val="tx1"/>
                        </a:solidFill>
                        <a:effectLst>
                          <a:outerShdw blurRad="38100" dist="38100" dir="2700000" algn="tl">
                            <a:srgbClr val="FFFFFF"/>
                          </a:outerShdw>
                        </a:effectLst>
                        <a:latin typeface="Tahoma" pitchFamily="34" charset="0"/>
                        <a:cs typeface="Tahoma" pitchFamily="34" charset="0"/>
                      </a:endParaRPr>
                    </a:p>
                  </a:txBody>
                  <a:tcPr marL="68581" marR="685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Franklin Gothic Book" pitchFamily="34" charset="0"/>
                          <a:hlinkClick r:id="rId5"/>
                        </a:rPr>
                        <a:t>fusuy66@hotmail.com</a:t>
                      </a:r>
                      <a:endParaRPr kumimoji="0" lang="tr-TR" sz="1100" b="0" i="0" u="none" strike="noStrike" cap="none" normalizeH="0" baseline="0" dirty="0">
                        <a:ln>
                          <a:noFill/>
                        </a:ln>
                        <a:solidFill>
                          <a:srgbClr val="000000"/>
                        </a:solidFill>
                        <a:effectLst/>
                        <a:latin typeface="Calibri" pitchFamily="34" charset="0"/>
                        <a:ea typeface="Calibri" pitchFamily="34" charset="0"/>
                        <a:cs typeface="Times New Roman" pitchFamily="18" charset="0"/>
                      </a:endParaRPr>
                    </a:p>
                  </a:txBody>
                  <a:tcPr marL="68581" marR="685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0E8"/>
                    </a:solidFill>
                  </a:tcPr>
                </a:tc>
                <a:extLst>
                  <a:ext uri="{0D108BD9-81ED-4DB2-BD59-A6C34878D82A}">
                    <a16:rowId xmlns:a16="http://schemas.microsoft.com/office/drawing/2014/main" xmlns="" val="10008"/>
                  </a:ext>
                </a:extLst>
              </a:tr>
            </a:tbl>
          </a:graphicData>
        </a:graphic>
      </p:graphicFrame>
      <p:graphicFrame>
        <p:nvGraphicFramePr>
          <p:cNvPr id="5" name="Tablo 4">
            <a:extLst>
              <a:ext uri="{FF2B5EF4-FFF2-40B4-BE49-F238E27FC236}">
                <a16:creationId xmlns:a16="http://schemas.microsoft.com/office/drawing/2014/main" xmlns="" id="{C7121C0B-5AB8-41FF-A547-BDA99B5A8191}"/>
              </a:ext>
            </a:extLst>
          </p:cNvPr>
          <p:cNvGraphicFramePr>
            <a:graphicFrameLocks noGrp="1"/>
          </p:cNvGraphicFramePr>
          <p:nvPr/>
        </p:nvGraphicFramePr>
        <p:xfrm>
          <a:off x="1673226" y="4221163"/>
          <a:ext cx="8886825" cy="863600"/>
        </p:xfrm>
        <a:graphic>
          <a:graphicData uri="http://schemas.openxmlformats.org/drawingml/2006/table">
            <a:tbl>
              <a:tblPr/>
              <a:tblGrid>
                <a:gridCol w="2016125">
                  <a:extLst>
                    <a:ext uri="{9D8B030D-6E8A-4147-A177-3AD203B41FA5}">
                      <a16:colId xmlns:a16="http://schemas.microsoft.com/office/drawing/2014/main" xmlns="" val="20000"/>
                    </a:ext>
                  </a:extLst>
                </a:gridCol>
                <a:gridCol w="6870700">
                  <a:extLst>
                    <a:ext uri="{9D8B030D-6E8A-4147-A177-3AD203B41FA5}">
                      <a16:colId xmlns:a16="http://schemas.microsoft.com/office/drawing/2014/main" xmlns="" val="20001"/>
                    </a:ext>
                  </a:extLst>
                </a:gridCol>
              </a:tblGrid>
              <a:tr h="215900">
                <a:tc gridSpan="2">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outerShdw blurRad="38100" dist="38100" dir="2700000" algn="tl">
                              <a:srgbClr val="FFFFFF"/>
                            </a:outerShdw>
                          </a:effectLst>
                          <a:latin typeface="Tahoma" pitchFamily="34" charset="0"/>
                          <a:cs typeface="Tahoma" pitchFamily="34" charset="0"/>
                        </a:rPr>
                        <a:t>OKULUN GENEL DURUMU</a:t>
                      </a:r>
                      <a:endParaRPr kumimoji="0" lang="tr-TR" sz="1100" b="1" i="0" u="none" strike="noStrike" cap="none" normalizeH="0" baseline="0" dirty="0">
                        <a:ln>
                          <a:noFill/>
                        </a:ln>
                        <a:solidFill>
                          <a:schemeClr val="tx1"/>
                        </a:solidFill>
                        <a:effectLst>
                          <a:outerShdw blurRad="38100" dist="38100" dir="2700000" algn="tl">
                            <a:srgbClr val="FFFFFF"/>
                          </a:outerShdw>
                        </a:effectLst>
                        <a:latin typeface="Tahoma" pitchFamily="34" charset="0"/>
                        <a:cs typeface="Tahoma" pitchFamily="34" charset="0"/>
                      </a:endParaRPr>
                    </a:p>
                  </a:txBody>
                  <a:tcPr marL="68569" marR="6856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tr-TR"/>
                    </a:p>
                  </a:txBody>
                  <a:tcPr/>
                </a:tc>
                <a:extLst>
                  <a:ext uri="{0D108BD9-81ED-4DB2-BD59-A6C34878D82A}">
                    <a16:rowId xmlns:a16="http://schemas.microsoft.com/office/drawing/2014/main" xmlns="" val="10000"/>
                  </a:ext>
                </a:extLst>
              </a:tr>
              <a:tr h="215900">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sz="1200" b="1" i="0" u="none" strike="noStrike" cap="none" normalizeH="0" baseline="0">
                          <a:ln>
                            <a:noFill/>
                          </a:ln>
                          <a:solidFill>
                            <a:schemeClr val="tx1"/>
                          </a:solidFill>
                          <a:effectLst>
                            <a:outerShdw blurRad="38100" dist="38100" dir="2700000" algn="tl">
                              <a:srgbClr val="FFFFFF"/>
                            </a:outerShdw>
                          </a:effectLst>
                          <a:latin typeface="Tahoma" pitchFamily="34" charset="0"/>
                          <a:cs typeface="Tahoma" pitchFamily="34" charset="0"/>
                        </a:rPr>
                        <a:t>OĞRENCİ SAYISI:</a:t>
                      </a:r>
                      <a:endParaRPr kumimoji="0" lang="tr-TR" sz="1100" b="1" i="0" u="none" strike="noStrike" cap="none" normalizeH="0" baseline="0">
                        <a:ln>
                          <a:noFill/>
                        </a:ln>
                        <a:solidFill>
                          <a:schemeClr val="tx1"/>
                        </a:solidFill>
                        <a:effectLst>
                          <a:outerShdw blurRad="38100" dist="38100" dir="2700000" algn="tl">
                            <a:srgbClr val="FFFFFF"/>
                          </a:outerShdw>
                        </a:effectLst>
                        <a:latin typeface="Tahoma" pitchFamily="34" charset="0"/>
                        <a:cs typeface="Tahoma" pitchFamily="34" charset="0"/>
                      </a:endParaRPr>
                    </a:p>
                  </a:txBody>
                  <a:tcPr marL="68569" marR="6856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tr-TR" sz="1200" b="1" i="0" u="none" strike="noStrike" cap="none" normalizeH="0" baseline="0">
                          <a:ln>
                            <a:noFill/>
                          </a:ln>
                          <a:solidFill>
                            <a:srgbClr val="0070C0"/>
                          </a:solidFill>
                          <a:effectLst>
                            <a:outerShdw blurRad="38100" dist="38100" dir="2700000" algn="tl">
                              <a:srgbClr val="000000"/>
                            </a:outerShdw>
                          </a:effectLst>
                          <a:latin typeface="Tahoma" pitchFamily="34" charset="0"/>
                          <a:cs typeface="Tahoma" pitchFamily="34" charset="0"/>
                        </a:rPr>
                        <a:t>944</a:t>
                      </a:r>
                    </a:p>
                  </a:txBody>
                  <a:tcPr marL="68569" marR="6856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extLst>
                  <a:ext uri="{0D108BD9-81ED-4DB2-BD59-A6C34878D82A}">
                    <a16:rowId xmlns:a16="http://schemas.microsoft.com/office/drawing/2014/main" xmlns="" val="10001"/>
                  </a:ext>
                </a:extLst>
              </a:tr>
              <a:tr h="215900">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sz="1200" b="1" i="0" u="none" strike="noStrike" cap="none" normalizeH="0" baseline="0">
                          <a:ln>
                            <a:noFill/>
                          </a:ln>
                          <a:solidFill>
                            <a:schemeClr val="tx1"/>
                          </a:solidFill>
                          <a:effectLst>
                            <a:outerShdw blurRad="38100" dist="38100" dir="2700000" algn="tl">
                              <a:srgbClr val="FFFFFF"/>
                            </a:outerShdw>
                          </a:effectLst>
                          <a:latin typeface="Tahoma" pitchFamily="34" charset="0"/>
                          <a:cs typeface="Tahoma" pitchFamily="34" charset="0"/>
                        </a:rPr>
                        <a:t>ÖĞRETMEN SAYISI:</a:t>
                      </a:r>
                      <a:endParaRPr kumimoji="0" lang="tr-TR" sz="1100" b="1" i="0" u="none" strike="noStrike" cap="none" normalizeH="0" baseline="0">
                        <a:ln>
                          <a:noFill/>
                        </a:ln>
                        <a:solidFill>
                          <a:schemeClr val="tx1"/>
                        </a:solidFill>
                        <a:effectLst>
                          <a:outerShdw blurRad="38100" dist="38100" dir="2700000" algn="tl">
                            <a:srgbClr val="FFFFFF"/>
                          </a:outerShdw>
                        </a:effectLst>
                        <a:latin typeface="Tahoma" pitchFamily="34" charset="0"/>
                        <a:cs typeface="Tahoma" pitchFamily="34" charset="0"/>
                      </a:endParaRPr>
                    </a:p>
                  </a:txBody>
                  <a:tcPr marL="68569" marR="6856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tr-TR" sz="1200" b="1" i="0" u="none" strike="noStrike" cap="none" normalizeH="0" baseline="0">
                          <a:ln>
                            <a:noFill/>
                          </a:ln>
                          <a:solidFill>
                            <a:srgbClr val="0070C0"/>
                          </a:solidFill>
                          <a:effectLst>
                            <a:outerShdw blurRad="38100" dist="38100" dir="2700000" algn="tl">
                              <a:srgbClr val="000000"/>
                            </a:outerShdw>
                          </a:effectLst>
                          <a:latin typeface="Tahoma" pitchFamily="34" charset="0"/>
                          <a:cs typeface="Tahoma" pitchFamily="34" charset="0"/>
                        </a:rPr>
                        <a:t>105</a:t>
                      </a:r>
                    </a:p>
                  </a:txBody>
                  <a:tcPr marL="68569" marR="6856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0E8"/>
                    </a:solidFill>
                  </a:tcPr>
                </a:tc>
                <a:extLst>
                  <a:ext uri="{0D108BD9-81ED-4DB2-BD59-A6C34878D82A}">
                    <a16:rowId xmlns:a16="http://schemas.microsoft.com/office/drawing/2014/main" xmlns="" val="10002"/>
                  </a:ext>
                </a:extLst>
              </a:tr>
              <a:tr h="215900">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sz="1200" b="1" i="0" u="none" strike="noStrike" cap="none" normalizeH="0" baseline="0">
                          <a:ln>
                            <a:noFill/>
                          </a:ln>
                          <a:solidFill>
                            <a:schemeClr val="tx1"/>
                          </a:solidFill>
                          <a:effectLst>
                            <a:outerShdw blurRad="38100" dist="38100" dir="2700000" algn="tl">
                              <a:srgbClr val="FFFFFF"/>
                            </a:outerShdw>
                          </a:effectLst>
                          <a:latin typeface="Tahoma" pitchFamily="34" charset="0"/>
                          <a:cs typeface="Tahoma" pitchFamily="34" charset="0"/>
                        </a:rPr>
                        <a:t>ALAN SAYISI:</a:t>
                      </a:r>
                      <a:endParaRPr kumimoji="0" lang="tr-TR" sz="1100" b="1" i="0" u="none" strike="noStrike" cap="none" normalizeH="0" baseline="0">
                        <a:ln>
                          <a:noFill/>
                        </a:ln>
                        <a:solidFill>
                          <a:schemeClr val="tx1"/>
                        </a:solidFill>
                        <a:effectLst>
                          <a:outerShdw blurRad="38100" dist="38100" dir="2700000" algn="tl">
                            <a:srgbClr val="FFFFFF"/>
                          </a:outerShdw>
                        </a:effectLst>
                        <a:latin typeface="Tahoma" pitchFamily="34" charset="0"/>
                        <a:cs typeface="Tahoma" pitchFamily="34" charset="0"/>
                      </a:endParaRPr>
                    </a:p>
                  </a:txBody>
                  <a:tcPr marL="68569" marR="6856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tr-TR" sz="1200" b="1" i="0" u="none" strike="noStrike" cap="none" normalizeH="0" baseline="0" dirty="0">
                          <a:ln>
                            <a:noFill/>
                          </a:ln>
                          <a:solidFill>
                            <a:srgbClr val="0070C0"/>
                          </a:solidFill>
                          <a:effectLst>
                            <a:outerShdw blurRad="38100" dist="38100" dir="2700000" algn="tl">
                              <a:srgbClr val="000000"/>
                            </a:outerShdw>
                          </a:effectLst>
                          <a:latin typeface="Tahoma" pitchFamily="34" charset="0"/>
                          <a:cs typeface="Tahoma" pitchFamily="34" charset="0"/>
                        </a:rPr>
                        <a:t>6</a:t>
                      </a:r>
                    </a:p>
                  </a:txBody>
                  <a:tcPr marL="68569" marR="6856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extLst>
                  <a:ext uri="{0D108BD9-81ED-4DB2-BD59-A6C34878D82A}">
                    <a16:rowId xmlns:a16="http://schemas.microsoft.com/office/drawing/2014/main" xmlns="" val="10003"/>
                  </a:ext>
                </a:extLst>
              </a:tr>
            </a:tbl>
          </a:graphicData>
        </a:graphic>
      </p:graphicFrame>
      <p:graphicFrame>
        <p:nvGraphicFramePr>
          <p:cNvPr id="8" name="Tablo 7">
            <a:extLst>
              <a:ext uri="{FF2B5EF4-FFF2-40B4-BE49-F238E27FC236}">
                <a16:creationId xmlns:a16="http://schemas.microsoft.com/office/drawing/2014/main" xmlns="" id="{65774ACC-F1AF-43FB-ACE5-D08C215A21B5}"/>
              </a:ext>
            </a:extLst>
          </p:cNvPr>
          <p:cNvGraphicFramePr>
            <a:graphicFrameLocks noGrp="1"/>
          </p:cNvGraphicFramePr>
          <p:nvPr/>
        </p:nvGraphicFramePr>
        <p:xfrm>
          <a:off x="1690689" y="5229225"/>
          <a:ext cx="8859837" cy="1193800"/>
        </p:xfrm>
        <a:graphic>
          <a:graphicData uri="http://schemas.openxmlformats.org/drawingml/2006/table">
            <a:tbl>
              <a:tblPr/>
              <a:tblGrid>
                <a:gridCol w="4541837">
                  <a:extLst>
                    <a:ext uri="{9D8B030D-6E8A-4147-A177-3AD203B41FA5}">
                      <a16:colId xmlns:a16="http://schemas.microsoft.com/office/drawing/2014/main" xmlns="" val="20000"/>
                    </a:ext>
                  </a:extLst>
                </a:gridCol>
                <a:gridCol w="4318000">
                  <a:extLst>
                    <a:ext uri="{9D8B030D-6E8A-4147-A177-3AD203B41FA5}">
                      <a16:colId xmlns:a16="http://schemas.microsoft.com/office/drawing/2014/main" xmlns="" val="20001"/>
                    </a:ext>
                  </a:extLst>
                </a:gridCol>
              </a:tblGrid>
              <a:tr h="215457">
                <a:tc gridSpan="2">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tr-TR" sz="1200" b="1" i="0" u="none" strike="noStrike" cap="none" normalizeH="0" baseline="0">
                          <a:ln>
                            <a:noFill/>
                          </a:ln>
                          <a:solidFill>
                            <a:schemeClr val="tx1"/>
                          </a:solidFill>
                          <a:effectLst>
                            <a:outerShdw blurRad="38100" dist="38100" dir="2700000" algn="tl">
                              <a:srgbClr val="FFFFFF"/>
                            </a:outerShdw>
                          </a:effectLst>
                          <a:latin typeface="Tahoma" pitchFamily="34" charset="0"/>
                          <a:cs typeface="Tahoma" pitchFamily="34" charset="0"/>
                        </a:rPr>
                        <a:t>FİZİKİ ALANLAR</a:t>
                      </a:r>
                      <a:endParaRPr kumimoji="0" lang="tr-TR" sz="1100" b="1" i="0" u="none" strike="noStrike" cap="none" normalizeH="0" baseline="0">
                        <a:ln>
                          <a:noFill/>
                        </a:ln>
                        <a:solidFill>
                          <a:schemeClr val="tx1"/>
                        </a:solidFill>
                        <a:effectLst>
                          <a:outerShdw blurRad="38100" dist="38100" dir="2700000" algn="tl">
                            <a:srgbClr val="FFFFFF"/>
                          </a:outerShdw>
                        </a:effectLst>
                        <a:latin typeface="Tahoma" pitchFamily="34" charset="0"/>
                        <a:cs typeface="Tahoma" pitchFamily="34" charset="0"/>
                      </a:endParaRPr>
                    </a:p>
                  </a:txBody>
                  <a:tcPr marL="68584" marR="6858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tr-TR"/>
                    </a:p>
                  </a:txBody>
                  <a:tcPr/>
                </a:tc>
                <a:extLst>
                  <a:ext uri="{0D108BD9-81ED-4DB2-BD59-A6C34878D82A}">
                    <a16:rowId xmlns:a16="http://schemas.microsoft.com/office/drawing/2014/main" xmlns="" val="10000"/>
                  </a:ext>
                </a:extLst>
              </a:tr>
              <a:tr h="978343">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tr-TR" sz="1200" b="1" i="0" u="none" strike="noStrike" cap="none" normalizeH="0" baseline="0">
                          <a:ln>
                            <a:noFill/>
                          </a:ln>
                          <a:solidFill>
                            <a:srgbClr val="0070C0"/>
                          </a:solidFill>
                          <a:effectLst>
                            <a:outerShdw blurRad="38100" dist="38100" dir="2700000" algn="tl">
                              <a:srgbClr val="000000"/>
                            </a:outerShdw>
                          </a:effectLst>
                          <a:latin typeface="Tahoma" pitchFamily="34" charset="0"/>
                          <a:cs typeface="Tahoma" pitchFamily="34" charset="0"/>
                        </a:rPr>
                        <a:t>* </a:t>
                      </a:r>
                      <a:r>
                        <a:rPr kumimoji="0" lang="en-US" sz="1200" b="1" i="0" u="none" strike="noStrike" cap="none" normalizeH="0" baseline="0">
                          <a:ln>
                            <a:noFill/>
                          </a:ln>
                          <a:solidFill>
                            <a:srgbClr val="0070C0"/>
                          </a:solidFill>
                          <a:effectLst>
                            <a:outerShdw blurRad="38100" dist="38100" dir="2700000" algn="tl">
                              <a:srgbClr val="000000"/>
                            </a:outerShdw>
                          </a:effectLst>
                          <a:latin typeface="Tahoma" pitchFamily="34" charset="0"/>
                          <a:cs typeface="Tahoma" pitchFamily="34" charset="0"/>
                        </a:rPr>
                        <a:t>KÜTÜPHANE, </a:t>
                      </a:r>
                      <a:endParaRPr kumimoji="0" lang="tr-TR" sz="1200" b="1" i="0" u="none" strike="noStrike" cap="none" normalizeH="0" baseline="0">
                        <a:ln>
                          <a:noFill/>
                        </a:ln>
                        <a:solidFill>
                          <a:srgbClr val="0070C0"/>
                        </a:solidFill>
                        <a:effectLst>
                          <a:outerShdw blurRad="38100" dist="38100" dir="2700000" algn="tl">
                            <a:srgbClr val="000000"/>
                          </a:outerShdw>
                        </a:effectLst>
                        <a:latin typeface="Tahoma" pitchFamily="34" charset="0"/>
                        <a:cs typeface="Tahoma" pitchFamily="34" charset="0"/>
                      </a:endParaRPr>
                    </a:p>
                    <a:p>
                      <a:pPr marL="0" marR="0" lvl="0" indent="0" algn="l" defTabSz="914400" rtl="0" eaLnBrk="1" fontAlgn="base" latinLnBrk="0" hangingPunct="1">
                        <a:lnSpc>
                          <a:spcPct val="107000"/>
                        </a:lnSpc>
                        <a:spcBef>
                          <a:spcPct val="0"/>
                        </a:spcBef>
                        <a:spcAft>
                          <a:spcPct val="0"/>
                        </a:spcAft>
                        <a:buClrTx/>
                        <a:buSzTx/>
                        <a:buFontTx/>
                        <a:buNone/>
                        <a:tabLst/>
                      </a:pPr>
                      <a:r>
                        <a:rPr kumimoji="0" lang="tr-TR" sz="1200" b="1" i="0" u="none" strike="noStrike" cap="none" normalizeH="0" baseline="0">
                          <a:ln>
                            <a:noFill/>
                          </a:ln>
                          <a:solidFill>
                            <a:srgbClr val="0070C0"/>
                          </a:solidFill>
                          <a:effectLst>
                            <a:outerShdw blurRad="38100" dist="38100" dir="2700000" algn="tl">
                              <a:srgbClr val="000000"/>
                            </a:outerShdw>
                          </a:effectLst>
                          <a:latin typeface="Tahoma" pitchFamily="34" charset="0"/>
                          <a:cs typeface="Tahoma" pitchFamily="34" charset="0"/>
                        </a:rPr>
                        <a:t>* </a:t>
                      </a:r>
                      <a:r>
                        <a:rPr kumimoji="0" lang="en-US" sz="1200" b="1" i="0" u="none" strike="noStrike" cap="none" normalizeH="0" baseline="0">
                          <a:ln>
                            <a:noFill/>
                          </a:ln>
                          <a:solidFill>
                            <a:srgbClr val="0070C0"/>
                          </a:solidFill>
                          <a:effectLst>
                            <a:outerShdw blurRad="38100" dist="38100" dir="2700000" algn="tl">
                              <a:srgbClr val="000000"/>
                            </a:outerShdw>
                          </a:effectLst>
                          <a:latin typeface="Tahoma" pitchFamily="34" charset="0"/>
                          <a:cs typeface="Tahoma" pitchFamily="34" charset="0"/>
                        </a:rPr>
                        <a:t>OKUL BAHÇESİ, </a:t>
                      </a:r>
                      <a:endParaRPr kumimoji="0" lang="tr-TR" sz="1200" b="1" i="0" u="none" strike="noStrike" cap="none" normalizeH="0" baseline="0">
                        <a:ln>
                          <a:noFill/>
                        </a:ln>
                        <a:solidFill>
                          <a:srgbClr val="0070C0"/>
                        </a:solidFill>
                        <a:effectLst>
                          <a:outerShdw blurRad="38100" dist="38100" dir="2700000" algn="tl">
                            <a:srgbClr val="000000"/>
                          </a:outerShdw>
                        </a:effectLst>
                        <a:latin typeface="Tahoma" pitchFamily="34" charset="0"/>
                        <a:cs typeface="Tahoma" pitchFamily="34" charset="0"/>
                      </a:endParaRPr>
                    </a:p>
                    <a:p>
                      <a:pPr marL="0" marR="0" lvl="0" indent="0" algn="l" defTabSz="914400" rtl="0" eaLnBrk="1" fontAlgn="base" latinLnBrk="0" hangingPunct="1">
                        <a:lnSpc>
                          <a:spcPct val="107000"/>
                        </a:lnSpc>
                        <a:spcBef>
                          <a:spcPct val="0"/>
                        </a:spcBef>
                        <a:spcAft>
                          <a:spcPct val="0"/>
                        </a:spcAft>
                        <a:buClrTx/>
                        <a:buSzTx/>
                        <a:buFontTx/>
                        <a:buNone/>
                        <a:tabLst/>
                      </a:pPr>
                      <a:r>
                        <a:rPr kumimoji="0" lang="tr-TR" sz="1200" b="1" i="0" u="none" strike="noStrike" cap="none" normalizeH="0" baseline="0">
                          <a:ln>
                            <a:noFill/>
                          </a:ln>
                          <a:solidFill>
                            <a:srgbClr val="0070C0"/>
                          </a:solidFill>
                          <a:effectLst>
                            <a:outerShdw blurRad="38100" dist="38100" dir="2700000" algn="tl">
                              <a:srgbClr val="000000"/>
                            </a:outerShdw>
                          </a:effectLst>
                          <a:latin typeface="Tahoma" pitchFamily="34" charset="0"/>
                          <a:cs typeface="Tahoma" pitchFamily="34" charset="0"/>
                        </a:rPr>
                        <a:t>* </a:t>
                      </a:r>
                      <a:r>
                        <a:rPr kumimoji="0" lang="en-US" sz="1200" b="1" i="0" u="none" strike="noStrike" cap="none" normalizeH="0" baseline="0">
                          <a:ln>
                            <a:noFill/>
                          </a:ln>
                          <a:solidFill>
                            <a:srgbClr val="0070C0"/>
                          </a:solidFill>
                          <a:effectLst>
                            <a:outerShdw blurRad="38100" dist="38100" dir="2700000" algn="tl">
                              <a:srgbClr val="000000"/>
                            </a:outerShdw>
                          </a:effectLst>
                          <a:latin typeface="Tahoma" pitchFamily="34" charset="0"/>
                          <a:cs typeface="Tahoma" pitchFamily="34" charset="0"/>
                        </a:rPr>
                        <a:t>KONFERANS SALONU, </a:t>
                      </a:r>
                      <a:endParaRPr kumimoji="0" lang="tr-TR" sz="1200" b="1" i="0" u="none" strike="noStrike" cap="none" normalizeH="0" baseline="0">
                        <a:ln>
                          <a:noFill/>
                        </a:ln>
                        <a:solidFill>
                          <a:srgbClr val="0070C0"/>
                        </a:solidFill>
                        <a:effectLst>
                          <a:outerShdw blurRad="38100" dist="38100" dir="2700000" algn="tl">
                            <a:srgbClr val="000000"/>
                          </a:outerShdw>
                        </a:effectLst>
                        <a:latin typeface="Tahoma" pitchFamily="34" charset="0"/>
                        <a:cs typeface="Tahoma" pitchFamily="34" charset="0"/>
                      </a:endParaRPr>
                    </a:p>
                    <a:p>
                      <a:pPr marL="0" marR="0" lvl="0" indent="0" algn="l" defTabSz="914400" rtl="0" eaLnBrk="1" fontAlgn="base" latinLnBrk="0" hangingPunct="1">
                        <a:lnSpc>
                          <a:spcPct val="107000"/>
                        </a:lnSpc>
                        <a:spcBef>
                          <a:spcPct val="0"/>
                        </a:spcBef>
                        <a:spcAft>
                          <a:spcPct val="0"/>
                        </a:spcAft>
                        <a:buClrTx/>
                        <a:buSzTx/>
                        <a:buFontTx/>
                        <a:buNone/>
                        <a:tabLst/>
                      </a:pPr>
                      <a:r>
                        <a:rPr kumimoji="0" lang="tr-TR" sz="1200" b="1" i="0" u="none" strike="noStrike" cap="none" normalizeH="0" baseline="0">
                          <a:ln>
                            <a:noFill/>
                          </a:ln>
                          <a:solidFill>
                            <a:srgbClr val="0070C0"/>
                          </a:solidFill>
                          <a:effectLst>
                            <a:outerShdw blurRad="38100" dist="38100" dir="2700000" algn="tl">
                              <a:srgbClr val="000000"/>
                            </a:outerShdw>
                          </a:effectLst>
                          <a:latin typeface="Tahoma" pitchFamily="34" charset="0"/>
                          <a:cs typeface="Tahoma" pitchFamily="34" charset="0"/>
                        </a:rPr>
                        <a:t>* </a:t>
                      </a:r>
                      <a:r>
                        <a:rPr kumimoji="0" lang="en-US" sz="1200" b="1" i="0" u="none" strike="noStrike" cap="none" normalizeH="0" baseline="0">
                          <a:ln>
                            <a:noFill/>
                          </a:ln>
                          <a:solidFill>
                            <a:srgbClr val="0070C0"/>
                          </a:solidFill>
                          <a:effectLst>
                            <a:outerShdw blurRad="38100" dist="38100" dir="2700000" algn="tl">
                              <a:srgbClr val="000000"/>
                            </a:outerShdw>
                          </a:effectLst>
                          <a:latin typeface="Tahoma" pitchFamily="34" charset="0"/>
                          <a:cs typeface="Tahoma" pitchFamily="34" charset="0"/>
                        </a:rPr>
                        <a:t>SPOR SALONU</a:t>
                      </a:r>
                      <a:endParaRPr kumimoji="0" lang="tr-TR" sz="1200" b="1" i="0" u="none" strike="noStrike" cap="none" normalizeH="0" baseline="0">
                        <a:ln>
                          <a:noFill/>
                        </a:ln>
                        <a:solidFill>
                          <a:srgbClr val="0070C0"/>
                        </a:solidFill>
                        <a:effectLst>
                          <a:outerShdw blurRad="38100" dist="38100" dir="2700000" algn="tl">
                            <a:srgbClr val="000000"/>
                          </a:outerShdw>
                        </a:effectLst>
                        <a:latin typeface="Tahoma" pitchFamily="34" charset="0"/>
                        <a:cs typeface="Tahoma" pitchFamily="34" charset="0"/>
                      </a:endParaRPr>
                    </a:p>
                    <a:p>
                      <a:pPr marL="0" marR="0" lvl="0" indent="0" algn="l" defTabSz="914400" rtl="0" eaLnBrk="1" fontAlgn="base" latinLnBrk="0" hangingPunct="1">
                        <a:lnSpc>
                          <a:spcPct val="107000"/>
                        </a:lnSpc>
                        <a:spcBef>
                          <a:spcPct val="0"/>
                        </a:spcBef>
                        <a:spcAft>
                          <a:spcPct val="0"/>
                        </a:spcAft>
                        <a:buClrTx/>
                        <a:buSzTx/>
                        <a:buFontTx/>
                        <a:buNone/>
                        <a:tabLst/>
                      </a:pPr>
                      <a:r>
                        <a:rPr kumimoji="0" lang="tr-TR" sz="1200" b="1" i="0" u="none" strike="noStrike" cap="none" normalizeH="0" baseline="0">
                          <a:ln>
                            <a:noFill/>
                          </a:ln>
                          <a:solidFill>
                            <a:srgbClr val="0070C0"/>
                          </a:solidFill>
                          <a:effectLst>
                            <a:outerShdw blurRad="38100" dist="38100" dir="2700000" algn="tl">
                              <a:srgbClr val="000000"/>
                            </a:outerShdw>
                          </a:effectLst>
                          <a:latin typeface="Tahoma" pitchFamily="34" charset="0"/>
                          <a:cs typeface="Tahoma" pitchFamily="34" charset="0"/>
                        </a:rPr>
                        <a:t>* </a:t>
                      </a:r>
                      <a:r>
                        <a:rPr kumimoji="0" lang="en-US" sz="1200" b="1" i="0" u="none" strike="noStrike" cap="none" normalizeH="0" baseline="0">
                          <a:ln>
                            <a:noFill/>
                          </a:ln>
                          <a:solidFill>
                            <a:srgbClr val="0070C0"/>
                          </a:solidFill>
                          <a:effectLst>
                            <a:outerShdw blurRad="38100" dist="38100" dir="2700000" algn="tl">
                              <a:srgbClr val="000000"/>
                            </a:outerShdw>
                          </a:effectLst>
                          <a:latin typeface="Tahoma" pitchFamily="34" charset="0"/>
                          <a:cs typeface="Tahoma" pitchFamily="34" charset="0"/>
                        </a:rPr>
                        <a:t>YEMEKHANE</a:t>
                      </a:r>
                      <a:endParaRPr kumimoji="0" lang="tr-TR" sz="1200" b="1" i="0" u="none" strike="noStrike" cap="none" normalizeH="0" baseline="0">
                        <a:ln>
                          <a:noFill/>
                        </a:ln>
                        <a:solidFill>
                          <a:srgbClr val="0070C0"/>
                        </a:solidFill>
                        <a:effectLst>
                          <a:outerShdw blurRad="38100" dist="38100" dir="2700000" algn="tl">
                            <a:srgbClr val="000000"/>
                          </a:outerShdw>
                        </a:effectLst>
                        <a:latin typeface="Tahoma" pitchFamily="34" charset="0"/>
                        <a:cs typeface="Tahoma" pitchFamily="34" charset="0"/>
                      </a:endParaRPr>
                    </a:p>
                  </a:txBody>
                  <a:tcPr marL="68584" marR="6858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tr-TR" sz="1100" b="1" i="0" u="none" strike="noStrike" cap="none" normalizeH="0" baseline="0">
                          <a:ln>
                            <a:noFill/>
                          </a:ln>
                          <a:solidFill>
                            <a:srgbClr val="0070C0"/>
                          </a:solidFill>
                          <a:effectLst>
                            <a:outerShdw blurRad="38100" dist="38100" dir="2700000" algn="tl">
                              <a:srgbClr val="000000"/>
                            </a:outerShdw>
                          </a:effectLst>
                          <a:latin typeface="Tahoma" pitchFamily="34" charset="0"/>
                          <a:cs typeface="Tahoma" pitchFamily="34" charset="0"/>
                        </a:rPr>
                        <a:t>* ALAN VE DAL ATÖLYELERİ</a:t>
                      </a:r>
                    </a:p>
                    <a:p>
                      <a:pPr marL="0" marR="0" lvl="0" indent="0" algn="l" defTabSz="914400" rtl="0" eaLnBrk="1" fontAlgn="base" latinLnBrk="0" hangingPunct="1">
                        <a:lnSpc>
                          <a:spcPct val="107000"/>
                        </a:lnSpc>
                        <a:spcBef>
                          <a:spcPct val="0"/>
                        </a:spcBef>
                        <a:spcAft>
                          <a:spcPct val="0"/>
                        </a:spcAft>
                        <a:buClrTx/>
                        <a:buSzTx/>
                        <a:buFontTx/>
                        <a:buNone/>
                        <a:tabLst/>
                      </a:pPr>
                      <a:r>
                        <a:rPr kumimoji="0" lang="tr-TR" sz="1100" b="1" i="0" u="none" strike="noStrike" cap="none" normalizeH="0" baseline="0">
                          <a:ln>
                            <a:noFill/>
                          </a:ln>
                          <a:solidFill>
                            <a:srgbClr val="0070C0"/>
                          </a:solidFill>
                          <a:effectLst>
                            <a:outerShdw blurRad="38100" dist="38100" dir="2700000" algn="tl">
                              <a:srgbClr val="000000"/>
                            </a:outerShdw>
                          </a:effectLst>
                          <a:latin typeface="Tahoma" pitchFamily="34" charset="0"/>
                          <a:cs typeface="Tahoma" pitchFamily="34" charset="0"/>
                        </a:rPr>
                        <a:t>* ALAN VE DAL LABORATUVARLARI</a:t>
                      </a:r>
                    </a:p>
                  </a:txBody>
                  <a:tcPr marL="68584" marR="6858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603607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3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par>
                          <p:cTn id="8" fill="hold" nodeType="afterGroup">
                            <p:stCondLst>
                              <p:cond delay="2000"/>
                            </p:stCondLst>
                            <p:childTnLst>
                              <p:par>
                                <p:cTn id="9" presetID="8" presetClass="entr" presetSubtype="3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amond(out)">
                                      <p:cBhvr>
                                        <p:cTn id="11" dur="2000"/>
                                        <p:tgtEl>
                                          <p:spTgt spid="5"/>
                                        </p:tgtEl>
                                      </p:cBhvr>
                                    </p:animEffect>
                                  </p:childTnLst>
                                </p:cTn>
                              </p:par>
                            </p:childTnLst>
                          </p:cTn>
                        </p:par>
                        <p:par>
                          <p:cTn id="12" fill="hold" nodeType="afterGroup">
                            <p:stCondLst>
                              <p:cond delay="4000"/>
                            </p:stCondLst>
                            <p:childTnLst>
                              <p:par>
                                <p:cTn id="13" presetID="8" presetClass="entr" presetSubtype="32"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amond(out)">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Başlık"/>
          <p:cNvSpPr txBox="1">
            <a:spLocks/>
          </p:cNvSpPr>
          <p:nvPr/>
        </p:nvSpPr>
        <p:spPr bwMode="auto">
          <a:xfrm>
            <a:off x="1036638" y="66675"/>
            <a:ext cx="11155362" cy="881063"/>
          </a:xfrm>
          <a:prstGeom prst="rect">
            <a:avLst/>
          </a:prstGeom>
          <a:noFill/>
          <a:ln w="9525">
            <a:noFill/>
            <a:miter lim="800000"/>
            <a:headEnd/>
            <a:tailEnd/>
          </a:ln>
        </p:spPr>
        <p:txBody>
          <a:bodyPr anchor="ctr"/>
          <a:lstStyle/>
          <a:p>
            <a:pPr algn="ctr">
              <a:lnSpc>
                <a:spcPct val="90000"/>
              </a:lnSpc>
            </a:pPr>
            <a:r>
              <a:rPr lang="tr-TR" sz="2800" b="1">
                <a:solidFill>
                  <a:schemeClr val="bg1"/>
                </a:solidFill>
                <a:latin typeface="Cambria" pitchFamily="18" charset="0"/>
              </a:rPr>
              <a:t>MESLEKİ EĞİTİM MERKEZİ PROGRAMI (ÇIRAKLIK EĞİTİMİ)</a:t>
            </a:r>
          </a:p>
        </p:txBody>
      </p:sp>
      <p:sp>
        <p:nvSpPr>
          <p:cNvPr id="17410" name="İçerik Yer Tutucusu 2"/>
          <p:cNvSpPr>
            <a:spLocks noGrp="1"/>
          </p:cNvSpPr>
          <p:nvPr>
            <p:ph idx="1"/>
          </p:nvPr>
        </p:nvSpPr>
        <p:spPr>
          <a:xfrm>
            <a:off x="439738" y="1609725"/>
            <a:ext cx="11312525" cy="4124325"/>
          </a:xfrm>
        </p:spPr>
        <p:txBody>
          <a:bodyPr/>
          <a:lstStyle/>
          <a:p>
            <a:pPr marL="0" indent="0" algn="ctr" eaLnBrk="1" hangingPunct="1">
              <a:lnSpc>
                <a:spcPct val="150000"/>
              </a:lnSpc>
              <a:buFont typeface="Arial" charset="0"/>
              <a:buNone/>
            </a:pPr>
            <a:r>
              <a:rPr lang="tr-TR" b="1" dirty="0"/>
              <a:t>6764 sayılı Kanun ile</a:t>
            </a:r>
          </a:p>
          <a:p>
            <a:pPr marL="0" indent="0" algn="ctr" eaLnBrk="1" hangingPunct="1">
              <a:lnSpc>
                <a:spcPct val="150000"/>
              </a:lnSpc>
              <a:buFont typeface="Arial" charset="0"/>
              <a:buNone/>
            </a:pPr>
            <a:r>
              <a:rPr lang="tr-TR" b="1" dirty="0"/>
              <a:t>Çıraklık eğitimi zorunlu eğitim kapsamına alınmış ve</a:t>
            </a:r>
          </a:p>
          <a:p>
            <a:pPr marL="0" indent="0" algn="ctr" eaLnBrk="1" hangingPunct="1">
              <a:lnSpc>
                <a:spcPct val="150000"/>
              </a:lnSpc>
              <a:buFont typeface="Arial" charset="0"/>
              <a:buNone/>
            </a:pPr>
            <a:r>
              <a:rPr lang="tr-TR" b="1" dirty="0"/>
              <a:t>Mesleki Eğitim Merkezleri</a:t>
            </a:r>
          </a:p>
          <a:p>
            <a:pPr marL="0" indent="0" algn="ctr" eaLnBrk="1" hangingPunct="1">
              <a:lnSpc>
                <a:spcPct val="150000"/>
              </a:lnSpc>
              <a:buFont typeface="Arial" charset="0"/>
              <a:buNone/>
            </a:pPr>
            <a:r>
              <a:rPr lang="tr-TR" b="1" dirty="0"/>
              <a:t>Mesleki ve Teknik Ortaöğretim Kurumu</a:t>
            </a:r>
          </a:p>
          <a:p>
            <a:pPr marL="0" indent="0" algn="ctr" eaLnBrk="1" hangingPunct="1">
              <a:lnSpc>
                <a:spcPct val="150000"/>
              </a:lnSpc>
              <a:buFont typeface="Arial" charset="0"/>
              <a:buNone/>
            </a:pPr>
            <a:r>
              <a:rPr lang="tr-TR" b="1" dirty="0"/>
              <a:t>olarak yapılandırılmıştır.</a:t>
            </a:r>
          </a:p>
        </p:txBody>
      </p:sp>
      <p:pic>
        <p:nvPicPr>
          <p:cNvPr id="4" name="Picture 4" descr="Adsız - Kopya">
            <a:extLst>
              <a:ext uri="{FF2B5EF4-FFF2-40B4-BE49-F238E27FC236}">
                <a16:creationId xmlns:a16="http://schemas.microsoft.com/office/drawing/2014/main" xmlns="" id="{2549B67A-5C53-4E97-B93E-68C3A0B1BF7A}"/>
              </a:ext>
            </a:extLst>
          </p:cNvPr>
          <p:cNvPicPr>
            <a:picLocks noChangeAspect="1" noChangeArrowheads="1"/>
          </p:cNvPicPr>
          <p:nvPr/>
        </p:nvPicPr>
        <p:blipFill>
          <a:blip r:embed="rId2" cstate="print"/>
          <a:srcRect/>
          <a:stretch>
            <a:fillRect/>
          </a:stretch>
        </p:blipFill>
        <p:spPr bwMode="auto">
          <a:xfrm>
            <a:off x="11358563" y="66675"/>
            <a:ext cx="833437" cy="1028700"/>
          </a:xfrm>
          <a:prstGeom prst="ellipse">
            <a:avLst/>
          </a:prstGeom>
          <a:noFill/>
          <a:ln>
            <a:noFill/>
          </a:ln>
          <a:effec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İçerik Yer Tutucusu 2"/>
          <p:cNvSpPr>
            <a:spLocks noGrp="1"/>
          </p:cNvSpPr>
          <p:nvPr>
            <p:ph idx="1"/>
          </p:nvPr>
        </p:nvSpPr>
        <p:spPr>
          <a:xfrm>
            <a:off x="420688" y="1095375"/>
            <a:ext cx="11310937" cy="5424488"/>
          </a:xfrm>
        </p:spPr>
        <p:txBody>
          <a:bodyPr/>
          <a:lstStyle/>
          <a:p>
            <a:pPr marL="0" indent="0" algn="ctr" eaLnBrk="1" hangingPunct="1">
              <a:lnSpc>
                <a:spcPct val="120000"/>
              </a:lnSpc>
              <a:spcBef>
                <a:spcPts val="1200"/>
              </a:spcBef>
              <a:spcAft>
                <a:spcPts val="1200"/>
              </a:spcAft>
              <a:buFont typeface="Arial" charset="0"/>
              <a:buNone/>
            </a:pPr>
            <a:r>
              <a:rPr lang="tr-TR" b="1">
                <a:solidFill>
                  <a:srgbClr val="0070C0"/>
                </a:solidFill>
              </a:rPr>
              <a:t>1739 Sayılı Milli Eğitim Temel Kanunu</a:t>
            </a:r>
          </a:p>
          <a:p>
            <a:pPr marL="0" indent="0" algn="just" eaLnBrk="1" hangingPunct="1">
              <a:lnSpc>
                <a:spcPct val="120000"/>
              </a:lnSpc>
              <a:spcBef>
                <a:spcPts val="1200"/>
              </a:spcBef>
              <a:spcAft>
                <a:spcPts val="1200"/>
              </a:spcAft>
              <a:buFont typeface="Arial" charset="0"/>
              <a:buNone/>
            </a:pPr>
            <a:r>
              <a:rPr lang="tr-TR" b="1">
                <a:solidFill>
                  <a:srgbClr val="0070C0"/>
                </a:solidFill>
              </a:rPr>
              <a:t>Madde 26-</a:t>
            </a:r>
            <a:r>
              <a:rPr lang="tr-TR" b="1"/>
              <a:t> </a:t>
            </a:r>
            <a:r>
              <a:rPr lang="tr-TR" b="1">
                <a:solidFill>
                  <a:srgbClr val="FF0000"/>
                </a:solidFill>
              </a:rPr>
              <a:t>Ortaöğretim;</a:t>
            </a:r>
            <a:r>
              <a:rPr lang="tr-TR" b="1"/>
              <a:t> ilköğretime dayalı dört yıllık zorunlu örgün veya yaygın öğrenim veren genel, mesleki ve teknik öğretim kurumları ile </a:t>
            </a:r>
            <a:r>
              <a:rPr lang="tr-TR" b="1">
                <a:solidFill>
                  <a:srgbClr val="FF0000"/>
                </a:solidFill>
              </a:rPr>
              <a:t>mesleki eğitim merkezlerinin tümünü kapsar.</a:t>
            </a:r>
            <a:r>
              <a:rPr lang="tr-TR" b="1"/>
              <a:t> Bu okul ve kurumları bitirenlere, bitirdikleri programın özelliğine göre diploma verilir. </a:t>
            </a:r>
            <a:r>
              <a:rPr lang="tr-TR" b="1" u="sng"/>
              <a:t>Ancak mesleki eğitim merkezi öğrencilerinin diploma alabilmeleri için Millî Eğitim Bakanlığınca belirlenen fark derslerini tamamlaması zorunludur.</a:t>
            </a:r>
          </a:p>
        </p:txBody>
      </p:sp>
      <p:sp>
        <p:nvSpPr>
          <p:cNvPr id="18434" name="1 Başlık"/>
          <p:cNvSpPr txBox="1">
            <a:spLocks/>
          </p:cNvSpPr>
          <p:nvPr/>
        </p:nvSpPr>
        <p:spPr bwMode="auto">
          <a:xfrm>
            <a:off x="1036638" y="66675"/>
            <a:ext cx="11155362" cy="881063"/>
          </a:xfrm>
          <a:prstGeom prst="rect">
            <a:avLst/>
          </a:prstGeom>
          <a:noFill/>
          <a:ln w="9525">
            <a:noFill/>
            <a:miter lim="800000"/>
            <a:headEnd/>
            <a:tailEnd/>
          </a:ln>
        </p:spPr>
        <p:txBody>
          <a:bodyPr anchor="ctr"/>
          <a:lstStyle/>
          <a:p>
            <a:pPr algn="ctr">
              <a:lnSpc>
                <a:spcPct val="90000"/>
              </a:lnSpc>
            </a:pPr>
            <a:r>
              <a:rPr lang="tr-TR" sz="2800" b="1">
                <a:solidFill>
                  <a:schemeClr val="bg1"/>
                </a:solidFill>
                <a:latin typeface="Cambria" pitchFamily="18" charset="0"/>
              </a:rPr>
              <a:t>MESLEKİ EĞİTİM MERKEZİ PROGRAMI (ÇIRAKLIK EĞİTİMİ)</a:t>
            </a:r>
          </a:p>
        </p:txBody>
      </p:sp>
      <p:pic>
        <p:nvPicPr>
          <p:cNvPr id="4" name="Picture 4" descr="Adsız - Kopya">
            <a:extLst>
              <a:ext uri="{FF2B5EF4-FFF2-40B4-BE49-F238E27FC236}">
                <a16:creationId xmlns:a16="http://schemas.microsoft.com/office/drawing/2014/main" xmlns="" id="{2549B67A-5C53-4E97-B93E-68C3A0B1BF7A}"/>
              </a:ext>
            </a:extLst>
          </p:cNvPr>
          <p:cNvPicPr>
            <a:picLocks noChangeAspect="1" noChangeArrowheads="1"/>
          </p:cNvPicPr>
          <p:nvPr/>
        </p:nvPicPr>
        <p:blipFill>
          <a:blip r:embed="rId2" cstate="print"/>
          <a:srcRect/>
          <a:stretch>
            <a:fillRect/>
          </a:stretch>
        </p:blipFill>
        <p:spPr bwMode="auto">
          <a:xfrm>
            <a:off x="11444382" y="66675"/>
            <a:ext cx="833437" cy="1028700"/>
          </a:xfrm>
          <a:prstGeom prst="ellipse">
            <a:avLst/>
          </a:prstGeom>
          <a:noFill/>
          <a:ln>
            <a:noFill/>
          </a:ln>
          <a:effec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İçerik Yer Tutucusu 2"/>
          <p:cNvSpPr>
            <a:spLocks noGrp="1"/>
          </p:cNvSpPr>
          <p:nvPr>
            <p:ph idx="1"/>
          </p:nvPr>
        </p:nvSpPr>
        <p:spPr>
          <a:xfrm>
            <a:off x="385763" y="1131888"/>
            <a:ext cx="11388725" cy="5467350"/>
          </a:xfrm>
        </p:spPr>
        <p:txBody>
          <a:bodyPr/>
          <a:lstStyle/>
          <a:p>
            <a:pPr algn="just" defTabSz="457200" eaLnBrk="1" hangingPunct="1">
              <a:lnSpc>
                <a:spcPct val="120000"/>
              </a:lnSpc>
              <a:spcBef>
                <a:spcPts val="600"/>
              </a:spcBef>
              <a:spcAft>
                <a:spcPts val="600"/>
              </a:spcAft>
              <a:buClr>
                <a:srgbClr val="A53010"/>
              </a:buClr>
              <a:buFont typeface="Wingdings" pitchFamily="2" charset="2"/>
              <a:buChar char="Ø"/>
            </a:pPr>
            <a:r>
              <a:rPr lang="tr-TR" b="1" dirty="0"/>
              <a:t> Mesleki Eğitim Merkezinde okuyan öğrencilerden Meslek Lisesi mezunu olmak isteyenlerin almaları gereken fark dersleri Talim ve Terbiye Kurulunun 19.07.2019 tarihli ve 18 sayılı kararı ile kabul edilmiş ve 2019-2020 eğitim ve öğretim yılından itibaren </a:t>
            </a:r>
            <a:r>
              <a:rPr lang="tr-TR" b="1" dirty="0">
                <a:solidFill>
                  <a:srgbClr val="FF0000"/>
                </a:solidFill>
              </a:rPr>
              <a:t>DİPLOMA PROGRAMI</a:t>
            </a:r>
            <a:r>
              <a:rPr lang="tr-TR" b="1" dirty="0"/>
              <a:t> uygulanmaya başlanmıştır.</a:t>
            </a:r>
          </a:p>
          <a:p>
            <a:pPr algn="just" defTabSz="457200" eaLnBrk="1" hangingPunct="1">
              <a:lnSpc>
                <a:spcPct val="120000"/>
              </a:lnSpc>
              <a:spcBef>
                <a:spcPts val="600"/>
              </a:spcBef>
              <a:spcAft>
                <a:spcPts val="600"/>
              </a:spcAft>
              <a:buClr>
                <a:srgbClr val="A53010"/>
              </a:buClr>
              <a:buFont typeface="Wingdings" pitchFamily="2" charset="2"/>
              <a:buChar char="Ø"/>
            </a:pPr>
            <a:endParaRPr lang="tr-TR" b="1" dirty="0"/>
          </a:p>
          <a:p>
            <a:pPr algn="just" defTabSz="457200" eaLnBrk="1" hangingPunct="1">
              <a:lnSpc>
                <a:spcPct val="120000"/>
              </a:lnSpc>
              <a:spcBef>
                <a:spcPts val="600"/>
              </a:spcBef>
              <a:spcAft>
                <a:spcPts val="600"/>
              </a:spcAft>
              <a:buClr>
                <a:srgbClr val="A53010"/>
              </a:buClr>
              <a:buFont typeface="Wingdings" pitchFamily="2" charset="2"/>
              <a:buChar char="Ø"/>
            </a:pPr>
            <a:r>
              <a:rPr lang="tr-TR" b="1" dirty="0"/>
              <a:t> </a:t>
            </a:r>
            <a:r>
              <a:rPr lang="tr-TR" b="1" dirty="0">
                <a:solidFill>
                  <a:srgbClr val="0070C0"/>
                </a:solidFill>
              </a:rPr>
              <a:t>Mesleki eğitim merkezlerinden önceki yıllarda kalfalık ve ustalık belgesi almış olanların da fark derslerini tamamlayıp Meslek Lisesi diploması alabilmeleri için 14.08.2020 tarihi itibariyle </a:t>
            </a:r>
            <a:r>
              <a:rPr lang="tr-TR" b="1" dirty="0">
                <a:solidFill>
                  <a:srgbClr val="FF0000"/>
                </a:solidFill>
              </a:rPr>
              <a:t>TELAFİ PROGRAMI</a:t>
            </a:r>
            <a:r>
              <a:rPr lang="tr-TR" b="1" dirty="0">
                <a:solidFill>
                  <a:srgbClr val="0070C0"/>
                </a:solidFill>
              </a:rPr>
              <a:t> başlatılmıştır.</a:t>
            </a:r>
            <a:endParaRPr lang="tr-TR" altLang="tr-TR" b="1" dirty="0">
              <a:solidFill>
                <a:srgbClr val="0070C0"/>
              </a:solidFill>
            </a:endParaRPr>
          </a:p>
        </p:txBody>
      </p:sp>
      <p:sp>
        <p:nvSpPr>
          <p:cNvPr id="19458" name="1 Başlık"/>
          <p:cNvSpPr txBox="1">
            <a:spLocks/>
          </p:cNvSpPr>
          <p:nvPr/>
        </p:nvSpPr>
        <p:spPr bwMode="auto">
          <a:xfrm>
            <a:off x="1036638" y="66675"/>
            <a:ext cx="11155362" cy="881063"/>
          </a:xfrm>
          <a:prstGeom prst="rect">
            <a:avLst/>
          </a:prstGeom>
          <a:noFill/>
          <a:ln w="9525">
            <a:noFill/>
            <a:miter lim="800000"/>
            <a:headEnd/>
            <a:tailEnd/>
          </a:ln>
        </p:spPr>
        <p:txBody>
          <a:bodyPr anchor="ctr"/>
          <a:lstStyle/>
          <a:p>
            <a:pPr algn="ctr">
              <a:lnSpc>
                <a:spcPct val="90000"/>
              </a:lnSpc>
            </a:pPr>
            <a:r>
              <a:rPr lang="tr-TR" sz="2800" b="1">
                <a:solidFill>
                  <a:schemeClr val="bg1"/>
                </a:solidFill>
                <a:latin typeface="Cambria" pitchFamily="18" charset="0"/>
              </a:rPr>
              <a:t>MESLEKİ EĞİTİM MERKEZİ PROGRAMI (ÇIRAKLIK EĞİTİMİ)</a:t>
            </a:r>
          </a:p>
        </p:txBody>
      </p:sp>
      <p:pic>
        <p:nvPicPr>
          <p:cNvPr id="4" name="Picture 4" descr="Adsız - Kopya">
            <a:extLst>
              <a:ext uri="{FF2B5EF4-FFF2-40B4-BE49-F238E27FC236}">
                <a16:creationId xmlns:a16="http://schemas.microsoft.com/office/drawing/2014/main" xmlns="" id="{2549B67A-5C53-4E97-B93E-68C3A0B1BF7A}"/>
              </a:ext>
            </a:extLst>
          </p:cNvPr>
          <p:cNvPicPr>
            <a:picLocks noChangeAspect="1" noChangeArrowheads="1"/>
          </p:cNvPicPr>
          <p:nvPr/>
        </p:nvPicPr>
        <p:blipFill>
          <a:blip r:embed="rId2" cstate="print"/>
          <a:srcRect/>
          <a:stretch>
            <a:fillRect/>
          </a:stretch>
        </p:blipFill>
        <p:spPr bwMode="auto">
          <a:xfrm>
            <a:off x="11358563" y="11113"/>
            <a:ext cx="833437" cy="1028700"/>
          </a:xfrm>
          <a:prstGeom prst="ellipse">
            <a:avLst/>
          </a:prstGeom>
          <a:noFill/>
          <a:ln>
            <a:noFill/>
          </a:ln>
          <a:effec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Resim 1"/>
          <p:cNvPicPr>
            <a:picLocks noChangeAspect="1"/>
          </p:cNvPicPr>
          <p:nvPr/>
        </p:nvPicPr>
        <p:blipFill>
          <a:blip r:embed="rId2"/>
          <a:srcRect/>
          <a:stretch>
            <a:fillRect/>
          </a:stretch>
        </p:blipFill>
        <p:spPr bwMode="auto">
          <a:xfrm>
            <a:off x="0" y="2679700"/>
            <a:ext cx="4178300" cy="4178300"/>
          </a:xfrm>
          <a:prstGeom prst="rect">
            <a:avLst/>
          </a:prstGeom>
          <a:noFill/>
          <a:ln w="9525">
            <a:noFill/>
            <a:miter lim="800000"/>
            <a:headEnd/>
            <a:tailEnd/>
          </a:ln>
        </p:spPr>
      </p:pic>
      <p:pic>
        <p:nvPicPr>
          <p:cNvPr id="20482" name="Resim 2"/>
          <p:cNvPicPr>
            <a:picLocks noChangeAspect="1"/>
          </p:cNvPicPr>
          <p:nvPr/>
        </p:nvPicPr>
        <p:blipFill>
          <a:blip r:embed="rId3"/>
          <a:srcRect/>
          <a:stretch>
            <a:fillRect/>
          </a:stretch>
        </p:blipFill>
        <p:spPr bwMode="auto">
          <a:xfrm>
            <a:off x="8861425" y="4002088"/>
            <a:ext cx="3330575" cy="2870200"/>
          </a:xfrm>
          <a:prstGeom prst="rect">
            <a:avLst/>
          </a:prstGeom>
          <a:noFill/>
          <a:ln w="9525">
            <a:noFill/>
            <a:miter lim="800000"/>
            <a:headEnd/>
            <a:tailEnd/>
          </a:ln>
        </p:spPr>
      </p:pic>
      <p:sp>
        <p:nvSpPr>
          <p:cNvPr id="20483" name="1 Başlık"/>
          <p:cNvSpPr txBox="1">
            <a:spLocks/>
          </p:cNvSpPr>
          <p:nvPr/>
        </p:nvSpPr>
        <p:spPr bwMode="auto">
          <a:xfrm>
            <a:off x="1036638" y="66675"/>
            <a:ext cx="11155362" cy="881063"/>
          </a:xfrm>
          <a:prstGeom prst="rect">
            <a:avLst/>
          </a:prstGeom>
          <a:noFill/>
          <a:ln w="9525">
            <a:noFill/>
            <a:miter lim="800000"/>
            <a:headEnd/>
            <a:tailEnd/>
          </a:ln>
        </p:spPr>
        <p:txBody>
          <a:bodyPr anchor="ctr"/>
          <a:lstStyle/>
          <a:p>
            <a:pPr algn="ctr">
              <a:lnSpc>
                <a:spcPct val="90000"/>
              </a:lnSpc>
            </a:pPr>
            <a:r>
              <a:rPr lang="tr-TR" sz="2800" b="1">
                <a:solidFill>
                  <a:schemeClr val="bg1"/>
                </a:solidFill>
                <a:latin typeface="Cambria" pitchFamily="18" charset="0"/>
              </a:rPr>
              <a:t>MESLEKİ EĞİTİM MERKEZİ PROGRAMI (ÇIRAKLIK EĞİTİMİ)</a:t>
            </a:r>
          </a:p>
        </p:txBody>
      </p:sp>
      <p:sp>
        <p:nvSpPr>
          <p:cNvPr id="20484" name="İçerik Yer Tutucusu 2"/>
          <p:cNvSpPr>
            <a:spLocks noGrp="1"/>
          </p:cNvSpPr>
          <p:nvPr>
            <p:ph idx="1"/>
          </p:nvPr>
        </p:nvSpPr>
        <p:spPr>
          <a:xfrm>
            <a:off x="449263" y="1246188"/>
            <a:ext cx="11282362" cy="5237162"/>
          </a:xfrm>
        </p:spPr>
        <p:txBody>
          <a:bodyPr/>
          <a:lstStyle/>
          <a:p>
            <a:pPr marL="0" indent="0" algn="just" defTabSz="457200" eaLnBrk="1" hangingPunct="1">
              <a:lnSpc>
                <a:spcPct val="100000"/>
              </a:lnSpc>
              <a:buClr>
                <a:srgbClr val="A53010"/>
              </a:buClr>
              <a:buFont typeface="Arial" charset="0"/>
              <a:buNone/>
            </a:pPr>
            <a:r>
              <a:rPr lang="tr-TR" altLang="tr-TR" b="1" dirty="0">
                <a:solidFill>
                  <a:srgbClr val="000000"/>
                </a:solidFill>
              </a:rPr>
              <a:t>Mesleki eğitim merkezi programı; Okulda verilen teorik eğitim ile işletmelerde yapılan pratik eğitimin bir bütünlük içerisinde uygulandığı, bireyleri bir mesleğe hazırlayan, mesleklerinde gelişmelerine olanak sağlayan, </a:t>
            </a:r>
            <a:r>
              <a:rPr lang="tr-TR" altLang="tr-TR" b="1" u="sng" dirty="0">
                <a:solidFill>
                  <a:srgbClr val="FF0000"/>
                </a:solidFill>
              </a:rPr>
              <a:t>Kalfalık/Ustalık belgesine ve diplomaya</a:t>
            </a:r>
            <a:r>
              <a:rPr lang="tr-TR" altLang="tr-TR" b="1" dirty="0">
                <a:solidFill>
                  <a:srgbClr val="000000"/>
                </a:solidFill>
              </a:rPr>
              <a:t> götüren program türüdür.</a:t>
            </a:r>
          </a:p>
          <a:p>
            <a:pPr marL="0" indent="0" algn="ctr" defTabSz="457200" eaLnBrk="1" hangingPunct="1">
              <a:lnSpc>
                <a:spcPct val="100000"/>
              </a:lnSpc>
              <a:buClr>
                <a:srgbClr val="A53010"/>
              </a:buClr>
              <a:buFont typeface="Arial" charset="0"/>
              <a:buNone/>
            </a:pPr>
            <a:endParaRPr lang="tr-TR" altLang="tr-TR" b="1" dirty="0">
              <a:solidFill>
                <a:srgbClr val="000000"/>
              </a:solidFill>
            </a:endParaRPr>
          </a:p>
          <a:p>
            <a:pPr marL="0" indent="0" algn="ctr" defTabSz="457200" eaLnBrk="1" hangingPunct="1">
              <a:lnSpc>
                <a:spcPct val="100000"/>
              </a:lnSpc>
              <a:buClr>
                <a:srgbClr val="A53010"/>
              </a:buClr>
              <a:buFont typeface="Arial" charset="0"/>
              <a:buNone/>
            </a:pPr>
            <a:r>
              <a:rPr lang="tr-TR" altLang="tr-TR" b="1" dirty="0">
                <a:solidFill>
                  <a:srgbClr val="000000"/>
                </a:solidFill>
              </a:rPr>
              <a:t>Çırak öğrenciler haftada;</a:t>
            </a:r>
          </a:p>
          <a:p>
            <a:pPr marL="0" indent="0" algn="ctr" defTabSz="457200" eaLnBrk="1" hangingPunct="1">
              <a:lnSpc>
                <a:spcPct val="100000"/>
              </a:lnSpc>
              <a:buClr>
                <a:srgbClr val="A53010"/>
              </a:buClr>
              <a:buFont typeface="Arial" charset="0"/>
              <a:buNone/>
            </a:pPr>
            <a:r>
              <a:rPr lang="tr-TR" altLang="tr-TR" b="1" dirty="0">
                <a:solidFill>
                  <a:srgbClr val="FF0000"/>
                </a:solidFill>
              </a:rPr>
              <a:t>1 veya 2 gün</a:t>
            </a:r>
          </a:p>
          <a:p>
            <a:pPr marL="0" indent="0" algn="ctr" defTabSz="457200" eaLnBrk="1" hangingPunct="1">
              <a:lnSpc>
                <a:spcPct val="100000"/>
              </a:lnSpc>
              <a:buClr>
                <a:srgbClr val="A53010"/>
              </a:buClr>
              <a:buFont typeface="Arial" charset="0"/>
              <a:buNone/>
            </a:pPr>
            <a:r>
              <a:rPr lang="tr-TR" altLang="tr-TR" b="1" dirty="0">
                <a:solidFill>
                  <a:srgbClr val="FF0000"/>
                </a:solidFill>
              </a:rPr>
              <a:t>okulda teorik eğitim,</a:t>
            </a:r>
          </a:p>
          <a:p>
            <a:pPr marL="0" indent="0" algn="ctr" defTabSz="457200" eaLnBrk="1" hangingPunct="1">
              <a:lnSpc>
                <a:spcPct val="100000"/>
              </a:lnSpc>
              <a:buClr>
                <a:srgbClr val="A53010"/>
              </a:buClr>
              <a:buFont typeface="Arial" charset="0"/>
              <a:buNone/>
            </a:pPr>
            <a:r>
              <a:rPr lang="tr-TR" altLang="tr-TR" b="1" dirty="0">
                <a:solidFill>
                  <a:srgbClr val="0070C0"/>
                </a:solidFill>
              </a:rPr>
              <a:t>4 veya 5 gün</a:t>
            </a:r>
          </a:p>
          <a:p>
            <a:pPr marL="0" indent="0" algn="ctr" defTabSz="457200" eaLnBrk="1" hangingPunct="1">
              <a:lnSpc>
                <a:spcPct val="100000"/>
              </a:lnSpc>
              <a:buClr>
                <a:srgbClr val="A53010"/>
              </a:buClr>
              <a:buFont typeface="Arial" charset="0"/>
              <a:buNone/>
            </a:pPr>
            <a:r>
              <a:rPr lang="tr-TR" altLang="tr-TR" b="1" dirty="0">
                <a:solidFill>
                  <a:srgbClr val="0070C0"/>
                </a:solidFill>
              </a:rPr>
              <a:t>işletmelerde pratik eğitim alırlar.</a:t>
            </a:r>
          </a:p>
        </p:txBody>
      </p:sp>
      <p:pic>
        <p:nvPicPr>
          <p:cNvPr id="6" name="Picture 4" descr="Adsız - Kopya">
            <a:extLst>
              <a:ext uri="{FF2B5EF4-FFF2-40B4-BE49-F238E27FC236}">
                <a16:creationId xmlns:a16="http://schemas.microsoft.com/office/drawing/2014/main" xmlns="" id="{2549B67A-5C53-4E97-B93E-68C3A0B1BF7A}"/>
              </a:ext>
            </a:extLst>
          </p:cNvPr>
          <p:cNvPicPr>
            <a:picLocks noChangeAspect="1" noChangeArrowheads="1"/>
          </p:cNvPicPr>
          <p:nvPr/>
        </p:nvPicPr>
        <p:blipFill>
          <a:blip r:embed="rId4" cstate="print"/>
          <a:srcRect/>
          <a:stretch>
            <a:fillRect/>
          </a:stretch>
        </p:blipFill>
        <p:spPr bwMode="auto">
          <a:xfrm>
            <a:off x="11358563" y="66675"/>
            <a:ext cx="833437" cy="1028700"/>
          </a:xfrm>
          <a:prstGeom prst="ellipse">
            <a:avLst/>
          </a:prstGeom>
          <a:noFill/>
          <a:ln>
            <a:noFill/>
          </a:ln>
          <a:effec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İçerik Yer Tutucusu 2"/>
          <p:cNvSpPr>
            <a:spLocks noGrp="1"/>
          </p:cNvSpPr>
          <p:nvPr>
            <p:ph idx="1"/>
          </p:nvPr>
        </p:nvSpPr>
        <p:spPr>
          <a:xfrm>
            <a:off x="449263" y="1246188"/>
            <a:ext cx="11282362" cy="5237162"/>
          </a:xfrm>
        </p:spPr>
        <p:txBody>
          <a:bodyPr/>
          <a:lstStyle/>
          <a:p>
            <a:pPr marL="0" indent="0" algn="ctr" defTabSz="457200" eaLnBrk="1" hangingPunct="1">
              <a:lnSpc>
                <a:spcPct val="120000"/>
              </a:lnSpc>
              <a:spcBef>
                <a:spcPts val="600"/>
              </a:spcBef>
              <a:spcAft>
                <a:spcPts val="600"/>
              </a:spcAft>
              <a:buClr>
                <a:srgbClr val="A53010"/>
              </a:buClr>
              <a:buFont typeface="Arial" charset="0"/>
              <a:buNone/>
            </a:pPr>
            <a:r>
              <a:rPr lang="tr-TR" altLang="tr-TR" b="1" dirty="0">
                <a:solidFill>
                  <a:srgbClr val="0070C0"/>
                </a:solidFill>
              </a:rPr>
              <a:t>İkili Mesleki Eğitim Yönergesi</a:t>
            </a:r>
            <a:endParaRPr lang="tr-TR" dirty="0">
              <a:solidFill>
                <a:srgbClr val="0070C0"/>
              </a:solidFill>
            </a:endParaRPr>
          </a:p>
          <a:p>
            <a:pPr marL="0" indent="0" algn="just" defTabSz="457200" eaLnBrk="1" hangingPunct="1">
              <a:lnSpc>
                <a:spcPct val="120000"/>
              </a:lnSpc>
              <a:spcBef>
                <a:spcPts val="600"/>
              </a:spcBef>
              <a:spcAft>
                <a:spcPts val="600"/>
              </a:spcAft>
              <a:buFont typeface="Arial" charset="0"/>
              <a:buNone/>
            </a:pPr>
            <a:r>
              <a:rPr lang="tr-TR" b="1" dirty="0"/>
              <a:t>Mesleki eğitim merkezi programlarının uygulandığı mesleki ve teknik eğitim okul ve kurumları ile sektör arasında yapılan iş birliği protokolü çerçevesinde, ikili mesleki eğitim programları uygulanmaktadır.</a:t>
            </a:r>
          </a:p>
          <a:p>
            <a:pPr marL="0" indent="0" algn="just" defTabSz="457200" eaLnBrk="1" hangingPunct="1">
              <a:lnSpc>
                <a:spcPct val="120000"/>
              </a:lnSpc>
              <a:spcBef>
                <a:spcPts val="600"/>
              </a:spcBef>
              <a:spcAft>
                <a:spcPts val="600"/>
              </a:spcAft>
              <a:buFont typeface="Arial" charset="0"/>
              <a:buNone/>
            </a:pPr>
            <a:endParaRPr lang="tr-TR" altLang="tr-TR" b="1" dirty="0">
              <a:solidFill>
                <a:srgbClr val="000000"/>
              </a:solidFill>
            </a:endParaRPr>
          </a:p>
          <a:p>
            <a:pPr marL="0" indent="0" algn="just" defTabSz="457200" eaLnBrk="1" hangingPunct="1">
              <a:lnSpc>
                <a:spcPct val="120000"/>
              </a:lnSpc>
              <a:spcBef>
                <a:spcPts val="600"/>
              </a:spcBef>
              <a:spcAft>
                <a:spcPts val="600"/>
              </a:spcAft>
              <a:buFont typeface="Arial" charset="0"/>
              <a:buNone/>
            </a:pPr>
            <a:r>
              <a:rPr lang="tr-TR" altLang="tr-TR" b="1" dirty="0">
                <a:solidFill>
                  <a:srgbClr val="FF0000"/>
                </a:solidFill>
              </a:rPr>
              <a:t>Bu Yönerge kapsamında işletme ile okul arasında bir protokol imzalanmakta ve öğrenciler haftada 2 gün okulda teorik eğitim 3 veya 4 gün ise işletmede pratik eğitim almaktadır.</a:t>
            </a:r>
          </a:p>
        </p:txBody>
      </p:sp>
      <p:sp>
        <p:nvSpPr>
          <p:cNvPr id="21506" name="1 Başlık"/>
          <p:cNvSpPr txBox="1">
            <a:spLocks/>
          </p:cNvSpPr>
          <p:nvPr/>
        </p:nvSpPr>
        <p:spPr bwMode="auto">
          <a:xfrm>
            <a:off x="1036638" y="66675"/>
            <a:ext cx="11155362" cy="881063"/>
          </a:xfrm>
          <a:prstGeom prst="rect">
            <a:avLst/>
          </a:prstGeom>
          <a:noFill/>
          <a:ln w="9525">
            <a:noFill/>
            <a:miter lim="800000"/>
            <a:headEnd/>
            <a:tailEnd/>
          </a:ln>
        </p:spPr>
        <p:txBody>
          <a:bodyPr anchor="ctr"/>
          <a:lstStyle/>
          <a:p>
            <a:pPr algn="ctr">
              <a:lnSpc>
                <a:spcPct val="90000"/>
              </a:lnSpc>
            </a:pPr>
            <a:r>
              <a:rPr lang="tr-TR" sz="2800" b="1">
                <a:solidFill>
                  <a:schemeClr val="bg1"/>
                </a:solidFill>
                <a:latin typeface="Cambria" pitchFamily="18" charset="0"/>
              </a:rPr>
              <a:t>MESLEKİ EĞİTİM MERKEZİ PROGRAMI (ÇIRAKLIK EĞİTİMİ)</a:t>
            </a:r>
          </a:p>
        </p:txBody>
      </p:sp>
      <p:pic>
        <p:nvPicPr>
          <p:cNvPr id="4" name="Picture 4" descr="Adsız - Kopya">
            <a:extLst>
              <a:ext uri="{FF2B5EF4-FFF2-40B4-BE49-F238E27FC236}">
                <a16:creationId xmlns:a16="http://schemas.microsoft.com/office/drawing/2014/main" xmlns="" id="{2549B67A-5C53-4E97-B93E-68C3A0B1BF7A}"/>
              </a:ext>
            </a:extLst>
          </p:cNvPr>
          <p:cNvPicPr>
            <a:picLocks noChangeAspect="1" noChangeArrowheads="1"/>
          </p:cNvPicPr>
          <p:nvPr/>
        </p:nvPicPr>
        <p:blipFill>
          <a:blip r:embed="rId2" cstate="print"/>
          <a:srcRect/>
          <a:stretch>
            <a:fillRect/>
          </a:stretch>
        </p:blipFill>
        <p:spPr bwMode="auto">
          <a:xfrm>
            <a:off x="11358563" y="-7144"/>
            <a:ext cx="833437" cy="1028700"/>
          </a:xfrm>
          <a:prstGeom prst="ellipse">
            <a:avLst/>
          </a:prstGeom>
          <a:noFill/>
          <a:ln>
            <a:noFill/>
          </a:ln>
          <a:effec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29" name="Grup 1"/>
          <p:cNvGrpSpPr>
            <a:grpSpLocks/>
          </p:cNvGrpSpPr>
          <p:nvPr/>
        </p:nvGrpSpPr>
        <p:grpSpPr bwMode="auto">
          <a:xfrm>
            <a:off x="1036638" y="66675"/>
            <a:ext cx="11155362" cy="6534150"/>
            <a:chOff x="1036948" y="65990"/>
            <a:chExt cx="11155052" cy="6534241"/>
          </a:xfrm>
        </p:grpSpPr>
        <p:sp>
          <p:nvSpPr>
            <p:cNvPr id="6" name="Serbest Form 5"/>
            <p:cNvSpPr/>
            <p:nvPr/>
          </p:nvSpPr>
          <p:spPr>
            <a:xfrm>
              <a:off x="4446979" y="5313232"/>
              <a:ext cx="6277162" cy="1286999"/>
            </a:xfrm>
            <a:custGeom>
              <a:avLst/>
              <a:gdLst>
                <a:gd name="connsiteX0" fmla="*/ 214504 w 1286998"/>
                <a:gd name="connsiteY0" fmla="*/ 0 h 6277162"/>
                <a:gd name="connsiteX1" fmla="*/ 1072494 w 1286998"/>
                <a:gd name="connsiteY1" fmla="*/ 0 h 6277162"/>
                <a:gd name="connsiteX2" fmla="*/ 1286998 w 1286998"/>
                <a:gd name="connsiteY2" fmla="*/ 214504 h 6277162"/>
                <a:gd name="connsiteX3" fmla="*/ 1286998 w 1286998"/>
                <a:gd name="connsiteY3" fmla="*/ 6277162 h 6277162"/>
                <a:gd name="connsiteX4" fmla="*/ 1286998 w 1286998"/>
                <a:gd name="connsiteY4" fmla="*/ 6277162 h 6277162"/>
                <a:gd name="connsiteX5" fmla="*/ 0 w 1286998"/>
                <a:gd name="connsiteY5" fmla="*/ 6277162 h 6277162"/>
                <a:gd name="connsiteX6" fmla="*/ 0 w 1286998"/>
                <a:gd name="connsiteY6" fmla="*/ 6277162 h 6277162"/>
                <a:gd name="connsiteX7" fmla="*/ 0 w 1286998"/>
                <a:gd name="connsiteY7" fmla="*/ 214504 h 6277162"/>
                <a:gd name="connsiteX8" fmla="*/ 214504 w 1286998"/>
                <a:gd name="connsiteY8" fmla="*/ 0 h 6277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6998" h="6277162">
                  <a:moveTo>
                    <a:pt x="1286998" y="1046216"/>
                  </a:moveTo>
                  <a:lnTo>
                    <a:pt x="1286998" y="5230946"/>
                  </a:lnTo>
                  <a:cubicBezTo>
                    <a:pt x="1286998" y="5808752"/>
                    <a:pt x="1267308" y="6277160"/>
                    <a:pt x="1243019" y="6277160"/>
                  </a:cubicBezTo>
                  <a:lnTo>
                    <a:pt x="0" y="6277160"/>
                  </a:lnTo>
                  <a:lnTo>
                    <a:pt x="0" y="6277160"/>
                  </a:lnTo>
                  <a:lnTo>
                    <a:pt x="0" y="2"/>
                  </a:lnTo>
                  <a:lnTo>
                    <a:pt x="0" y="2"/>
                  </a:lnTo>
                  <a:lnTo>
                    <a:pt x="1243019" y="2"/>
                  </a:lnTo>
                  <a:cubicBezTo>
                    <a:pt x="1267308" y="2"/>
                    <a:pt x="1286998" y="468410"/>
                    <a:pt x="1286998" y="1046216"/>
                  </a:cubicBezTo>
                  <a:close/>
                </a:path>
              </a:pathLst>
            </a:custGeom>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lIns="247650" tIns="186651" rIns="310476" bIns="186652" spcCol="1270" anchor="ctr"/>
            <a:lstStyle/>
            <a:p>
              <a:pPr marL="0" lvl="1" algn="ctr" defTabSz="1244600" fontAlgn="auto">
                <a:lnSpc>
                  <a:spcPct val="90000"/>
                </a:lnSpc>
                <a:spcAft>
                  <a:spcPct val="15000"/>
                </a:spcAft>
                <a:defRPr/>
              </a:pPr>
              <a:r>
                <a:rPr lang="tr-TR" sz="2800" dirty="0"/>
                <a:t>12. Sınıf sonunda yapılan Beceri Sınavında başarılı olanlara</a:t>
              </a:r>
            </a:p>
            <a:p>
              <a:pPr marL="0" lvl="1" algn="ctr" defTabSz="1244600" fontAlgn="auto">
                <a:lnSpc>
                  <a:spcPct val="90000"/>
                </a:lnSpc>
                <a:spcAft>
                  <a:spcPct val="15000"/>
                </a:spcAft>
                <a:defRPr/>
              </a:pPr>
              <a:r>
                <a:rPr lang="tr-TR" sz="2800" b="1" dirty="0"/>
                <a:t>USTALIK BELGESİ ve DİPLOMA</a:t>
              </a:r>
            </a:p>
          </p:txBody>
        </p:sp>
        <p:sp>
          <p:nvSpPr>
            <p:cNvPr id="7" name="Serbest Form 6"/>
            <p:cNvSpPr/>
            <p:nvPr/>
          </p:nvSpPr>
          <p:spPr>
            <a:xfrm>
              <a:off x="1424070" y="5312736"/>
              <a:ext cx="2880016" cy="1286206"/>
            </a:xfrm>
            <a:custGeom>
              <a:avLst/>
              <a:gdLst>
                <a:gd name="connsiteX0" fmla="*/ 0 w 2880016"/>
                <a:gd name="connsiteY0" fmla="*/ 214372 h 1286206"/>
                <a:gd name="connsiteX1" fmla="*/ 214372 w 2880016"/>
                <a:gd name="connsiteY1" fmla="*/ 0 h 1286206"/>
                <a:gd name="connsiteX2" fmla="*/ 2665644 w 2880016"/>
                <a:gd name="connsiteY2" fmla="*/ 0 h 1286206"/>
                <a:gd name="connsiteX3" fmla="*/ 2880016 w 2880016"/>
                <a:gd name="connsiteY3" fmla="*/ 214372 h 1286206"/>
                <a:gd name="connsiteX4" fmla="*/ 2880016 w 2880016"/>
                <a:gd name="connsiteY4" fmla="*/ 1071834 h 1286206"/>
                <a:gd name="connsiteX5" fmla="*/ 2665644 w 2880016"/>
                <a:gd name="connsiteY5" fmla="*/ 1286206 h 1286206"/>
                <a:gd name="connsiteX6" fmla="*/ 214372 w 2880016"/>
                <a:gd name="connsiteY6" fmla="*/ 1286206 h 1286206"/>
                <a:gd name="connsiteX7" fmla="*/ 0 w 2880016"/>
                <a:gd name="connsiteY7" fmla="*/ 1071834 h 1286206"/>
                <a:gd name="connsiteX8" fmla="*/ 0 w 2880016"/>
                <a:gd name="connsiteY8" fmla="*/ 214372 h 128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0016" h="1286206">
                  <a:moveTo>
                    <a:pt x="0" y="214372"/>
                  </a:moveTo>
                  <a:cubicBezTo>
                    <a:pt x="0" y="95978"/>
                    <a:pt x="95978" y="0"/>
                    <a:pt x="214372" y="0"/>
                  </a:cubicBezTo>
                  <a:lnTo>
                    <a:pt x="2665644" y="0"/>
                  </a:lnTo>
                  <a:cubicBezTo>
                    <a:pt x="2784038" y="0"/>
                    <a:pt x="2880016" y="95978"/>
                    <a:pt x="2880016" y="214372"/>
                  </a:cubicBezTo>
                  <a:lnTo>
                    <a:pt x="2880016" y="1071834"/>
                  </a:lnTo>
                  <a:cubicBezTo>
                    <a:pt x="2880016" y="1190228"/>
                    <a:pt x="2784038" y="1286206"/>
                    <a:pt x="2665644" y="1286206"/>
                  </a:cubicBezTo>
                  <a:lnTo>
                    <a:pt x="214372" y="1286206"/>
                  </a:lnTo>
                  <a:cubicBezTo>
                    <a:pt x="95978" y="1286206"/>
                    <a:pt x="0" y="1190228"/>
                    <a:pt x="0" y="1071834"/>
                  </a:cubicBezTo>
                  <a:lnTo>
                    <a:pt x="0" y="214372"/>
                  </a:lnTo>
                  <a:close/>
                </a:path>
              </a:pathLst>
            </a:custGeom>
            <a:solidFill>
              <a:srgbClr val="00206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276147" tIns="169467" rIns="276147" bIns="169467" spcCol="1270" anchor="ctr"/>
            <a:lstStyle/>
            <a:p>
              <a:pPr algn="ctr" defTabSz="2489200" fontAlgn="auto">
                <a:lnSpc>
                  <a:spcPct val="90000"/>
                </a:lnSpc>
                <a:spcAft>
                  <a:spcPct val="35000"/>
                </a:spcAft>
                <a:defRPr/>
              </a:pPr>
              <a:r>
                <a:rPr lang="tr-TR" sz="5600" dirty="0"/>
                <a:t>12. Sınıf</a:t>
              </a:r>
            </a:p>
          </p:txBody>
        </p:sp>
        <p:sp>
          <p:nvSpPr>
            <p:cNvPr id="9" name="Serbest Form 8"/>
            <p:cNvSpPr/>
            <p:nvPr/>
          </p:nvSpPr>
          <p:spPr>
            <a:xfrm>
              <a:off x="4446979" y="3984991"/>
              <a:ext cx="6277162" cy="1246716"/>
            </a:xfrm>
            <a:custGeom>
              <a:avLst/>
              <a:gdLst>
                <a:gd name="connsiteX0" fmla="*/ 207790 w 1246716"/>
                <a:gd name="connsiteY0" fmla="*/ 0 h 6277162"/>
                <a:gd name="connsiteX1" fmla="*/ 1038926 w 1246716"/>
                <a:gd name="connsiteY1" fmla="*/ 0 h 6277162"/>
                <a:gd name="connsiteX2" fmla="*/ 1246716 w 1246716"/>
                <a:gd name="connsiteY2" fmla="*/ 207790 h 6277162"/>
                <a:gd name="connsiteX3" fmla="*/ 1246716 w 1246716"/>
                <a:gd name="connsiteY3" fmla="*/ 6277162 h 6277162"/>
                <a:gd name="connsiteX4" fmla="*/ 1246716 w 1246716"/>
                <a:gd name="connsiteY4" fmla="*/ 6277162 h 6277162"/>
                <a:gd name="connsiteX5" fmla="*/ 0 w 1246716"/>
                <a:gd name="connsiteY5" fmla="*/ 6277162 h 6277162"/>
                <a:gd name="connsiteX6" fmla="*/ 0 w 1246716"/>
                <a:gd name="connsiteY6" fmla="*/ 6277162 h 6277162"/>
                <a:gd name="connsiteX7" fmla="*/ 0 w 1246716"/>
                <a:gd name="connsiteY7" fmla="*/ 207790 h 6277162"/>
                <a:gd name="connsiteX8" fmla="*/ 207790 w 1246716"/>
                <a:gd name="connsiteY8" fmla="*/ 0 h 6277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6716" h="6277162">
                  <a:moveTo>
                    <a:pt x="1246716" y="1046215"/>
                  </a:moveTo>
                  <a:lnTo>
                    <a:pt x="1246716" y="5230947"/>
                  </a:lnTo>
                  <a:cubicBezTo>
                    <a:pt x="1246716" y="5808753"/>
                    <a:pt x="1228239" y="6277159"/>
                    <a:pt x="1205447" y="6277159"/>
                  </a:cubicBezTo>
                  <a:lnTo>
                    <a:pt x="0" y="6277159"/>
                  </a:lnTo>
                  <a:lnTo>
                    <a:pt x="0" y="6277159"/>
                  </a:lnTo>
                  <a:lnTo>
                    <a:pt x="0" y="3"/>
                  </a:lnTo>
                  <a:lnTo>
                    <a:pt x="0" y="3"/>
                  </a:lnTo>
                  <a:lnTo>
                    <a:pt x="1205447" y="3"/>
                  </a:lnTo>
                  <a:cubicBezTo>
                    <a:pt x="1228239" y="3"/>
                    <a:pt x="1246716" y="468409"/>
                    <a:pt x="1246716" y="1046215"/>
                  </a:cubicBezTo>
                  <a:close/>
                </a:path>
              </a:pathLst>
            </a:custGeom>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lIns="247650" tIns="184685" rIns="308510" bIns="184685" spcCol="1270" anchor="ctr"/>
            <a:lstStyle/>
            <a:p>
              <a:pPr marL="0" lvl="1" algn="ctr" defTabSz="1244600" fontAlgn="auto">
                <a:lnSpc>
                  <a:spcPct val="90000"/>
                </a:lnSpc>
                <a:spcAft>
                  <a:spcPct val="15000"/>
                </a:spcAft>
                <a:defRPr/>
              </a:pPr>
              <a:r>
                <a:rPr lang="tr-TR" sz="2800" dirty="0"/>
                <a:t>11. Sınıf sonunda yapılan Beceri Sınavında başarılı olanlara</a:t>
              </a:r>
            </a:p>
            <a:p>
              <a:pPr marL="0" lvl="1" algn="ctr" defTabSz="1244600" fontAlgn="auto">
                <a:lnSpc>
                  <a:spcPct val="90000"/>
                </a:lnSpc>
                <a:spcAft>
                  <a:spcPct val="15000"/>
                </a:spcAft>
                <a:defRPr/>
              </a:pPr>
              <a:r>
                <a:rPr lang="tr-TR" sz="2800" b="1" dirty="0"/>
                <a:t>KALFALIK BELGESİ</a:t>
              </a:r>
            </a:p>
          </p:txBody>
        </p:sp>
        <p:sp>
          <p:nvSpPr>
            <p:cNvPr id="11" name="Serbest Form 10"/>
            <p:cNvSpPr/>
            <p:nvPr/>
          </p:nvSpPr>
          <p:spPr>
            <a:xfrm>
              <a:off x="1424070" y="3977852"/>
              <a:ext cx="2880016" cy="1279552"/>
            </a:xfrm>
            <a:custGeom>
              <a:avLst/>
              <a:gdLst>
                <a:gd name="connsiteX0" fmla="*/ 0 w 2880016"/>
                <a:gd name="connsiteY0" fmla="*/ 213263 h 1279552"/>
                <a:gd name="connsiteX1" fmla="*/ 213263 w 2880016"/>
                <a:gd name="connsiteY1" fmla="*/ 0 h 1279552"/>
                <a:gd name="connsiteX2" fmla="*/ 2666753 w 2880016"/>
                <a:gd name="connsiteY2" fmla="*/ 0 h 1279552"/>
                <a:gd name="connsiteX3" fmla="*/ 2880016 w 2880016"/>
                <a:gd name="connsiteY3" fmla="*/ 213263 h 1279552"/>
                <a:gd name="connsiteX4" fmla="*/ 2880016 w 2880016"/>
                <a:gd name="connsiteY4" fmla="*/ 1066289 h 1279552"/>
                <a:gd name="connsiteX5" fmla="*/ 2666753 w 2880016"/>
                <a:gd name="connsiteY5" fmla="*/ 1279552 h 1279552"/>
                <a:gd name="connsiteX6" fmla="*/ 213263 w 2880016"/>
                <a:gd name="connsiteY6" fmla="*/ 1279552 h 1279552"/>
                <a:gd name="connsiteX7" fmla="*/ 0 w 2880016"/>
                <a:gd name="connsiteY7" fmla="*/ 1066289 h 1279552"/>
                <a:gd name="connsiteX8" fmla="*/ 0 w 2880016"/>
                <a:gd name="connsiteY8" fmla="*/ 213263 h 127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0016" h="1279552">
                  <a:moveTo>
                    <a:pt x="0" y="213263"/>
                  </a:moveTo>
                  <a:cubicBezTo>
                    <a:pt x="0" y="95481"/>
                    <a:pt x="95481" y="0"/>
                    <a:pt x="213263" y="0"/>
                  </a:cubicBezTo>
                  <a:lnTo>
                    <a:pt x="2666753" y="0"/>
                  </a:lnTo>
                  <a:cubicBezTo>
                    <a:pt x="2784535" y="0"/>
                    <a:pt x="2880016" y="95481"/>
                    <a:pt x="2880016" y="213263"/>
                  </a:cubicBezTo>
                  <a:lnTo>
                    <a:pt x="2880016" y="1066289"/>
                  </a:lnTo>
                  <a:cubicBezTo>
                    <a:pt x="2880016" y="1184071"/>
                    <a:pt x="2784535" y="1279552"/>
                    <a:pt x="2666753" y="1279552"/>
                  </a:cubicBezTo>
                  <a:lnTo>
                    <a:pt x="213263" y="1279552"/>
                  </a:lnTo>
                  <a:cubicBezTo>
                    <a:pt x="95481" y="1279552"/>
                    <a:pt x="0" y="1184071"/>
                    <a:pt x="0" y="1066289"/>
                  </a:cubicBezTo>
                  <a:lnTo>
                    <a:pt x="0" y="213263"/>
                  </a:lnTo>
                  <a:close/>
                </a:path>
              </a:pathLst>
            </a:custGeom>
            <a:solidFill>
              <a:srgbClr val="00206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275823" tIns="169143" rIns="275823" bIns="169143" spcCol="1270" anchor="ctr"/>
            <a:lstStyle/>
            <a:p>
              <a:pPr algn="ctr" defTabSz="2489200" fontAlgn="auto">
                <a:lnSpc>
                  <a:spcPct val="90000"/>
                </a:lnSpc>
                <a:spcAft>
                  <a:spcPct val="35000"/>
                </a:spcAft>
                <a:defRPr/>
              </a:pPr>
              <a:r>
                <a:rPr lang="tr-TR" sz="5600" dirty="0"/>
                <a:t>11. Sınıf</a:t>
              </a:r>
            </a:p>
          </p:txBody>
        </p:sp>
        <p:sp>
          <p:nvSpPr>
            <p:cNvPr id="12" name="Serbest Form 11"/>
            <p:cNvSpPr/>
            <p:nvPr/>
          </p:nvSpPr>
          <p:spPr>
            <a:xfrm>
              <a:off x="1424070" y="2653745"/>
              <a:ext cx="2880016" cy="1259994"/>
            </a:xfrm>
            <a:custGeom>
              <a:avLst/>
              <a:gdLst>
                <a:gd name="connsiteX0" fmla="*/ 0 w 2880016"/>
                <a:gd name="connsiteY0" fmla="*/ 210003 h 1259994"/>
                <a:gd name="connsiteX1" fmla="*/ 210003 w 2880016"/>
                <a:gd name="connsiteY1" fmla="*/ 0 h 1259994"/>
                <a:gd name="connsiteX2" fmla="*/ 2670013 w 2880016"/>
                <a:gd name="connsiteY2" fmla="*/ 0 h 1259994"/>
                <a:gd name="connsiteX3" fmla="*/ 2880016 w 2880016"/>
                <a:gd name="connsiteY3" fmla="*/ 210003 h 1259994"/>
                <a:gd name="connsiteX4" fmla="*/ 2880016 w 2880016"/>
                <a:gd name="connsiteY4" fmla="*/ 1049991 h 1259994"/>
                <a:gd name="connsiteX5" fmla="*/ 2670013 w 2880016"/>
                <a:gd name="connsiteY5" fmla="*/ 1259994 h 1259994"/>
                <a:gd name="connsiteX6" fmla="*/ 210003 w 2880016"/>
                <a:gd name="connsiteY6" fmla="*/ 1259994 h 1259994"/>
                <a:gd name="connsiteX7" fmla="*/ 0 w 2880016"/>
                <a:gd name="connsiteY7" fmla="*/ 1049991 h 1259994"/>
                <a:gd name="connsiteX8" fmla="*/ 0 w 2880016"/>
                <a:gd name="connsiteY8" fmla="*/ 210003 h 125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0016" h="1259994">
                  <a:moveTo>
                    <a:pt x="0" y="210003"/>
                  </a:moveTo>
                  <a:cubicBezTo>
                    <a:pt x="0" y="94022"/>
                    <a:pt x="94022" y="0"/>
                    <a:pt x="210003" y="0"/>
                  </a:cubicBezTo>
                  <a:lnTo>
                    <a:pt x="2670013" y="0"/>
                  </a:lnTo>
                  <a:cubicBezTo>
                    <a:pt x="2785994" y="0"/>
                    <a:pt x="2880016" y="94022"/>
                    <a:pt x="2880016" y="210003"/>
                  </a:cubicBezTo>
                  <a:lnTo>
                    <a:pt x="2880016" y="1049991"/>
                  </a:lnTo>
                  <a:cubicBezTo>
                    <a:pt x="2880016" y="1165972"/>
                    <a:pt x="2785994" y="1259994"/>
                    <a:pt x="2670013" y="1259994"/>
                  </a:cubicBezTo>
                  <a:lnTo>
                    <a:pt x="210003" y="1259994"/>
                  </a:lnTo>
                  <a:cubicBezTo>
                    <a:pt x="94022" y="1259994"/>
                    <a:pt x="0" y="1165972"/>
                    <a:pt x="0" y="1049991"/>
                  </a:cubicBezTo>
                  <a:lnTo>
                    <a:pt x="0" y="210003"/>
                  </a:lnTo>
                  <a:close/>
                </a:path>
              </a:pathLst>
            </a:custGeom>
            <a:solidFill>
              <a:srgbClr val="00206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274868" tIns="168188" rIns="274868" bIns="168188" spcCol="1270" anchor="ctr"/>
            <a:lstStyle/>
            <a:p>
              <a:pPr algn="ctr" defTabSz="2489200" fontAlgn="auto">
                <a:lnSpc>
                  <a:spcPct val="90000"/>
                </a:lnSpc>
                <a:spcAft>
                  <a:spcPct val="35000"/>
                </a:spcAft>
                <a:defRPr/>
              </a:pPr>
              <a:r>
                <a:rPr lang="tr-TR" sz="5600" dirty="0"/>
                <a:t>10. Sınıf</a:t>
              </a:r>
            </a:p>
          </p:txBody>
        </p:sp>
        <p:sp>
          <p:nvSpPr>
            <p:cNvPr id="13" name="Serbest Form 12"/>
            <p:cNvSpPr/>
            <p:nvPr/>
          </p:nvSpPr>
          <p:spPr>
            <a:xfrm>
              <a:off x="1424070" y="1236836"/>
              <a:ext cx="2880016" cy="1356739"/>
            </a:xfrm>
            <a:custGeom>
              <a:avLst/>
              <a:gdLst>
                <a:gd name="connsiteX0" fmla="*/ 0 w 2880016"/>
                <a:gd name="connsiteY0" fmla="*/ 226128 h 1356739"/>
                <a:gd name="connsiteX1" fmla="*/ 226128 w 2880016"/>
                <a:gd name="connsiteY1" fmla="*/ 0 h 1356739"/>
                <a:gd name="connsiteX2" fmla="*/ 2653888 w 2880016"/>
                <a:gd name="connsiteY2" fmla="*/ 0 h 1356739"/>
                <a:gd name="connsiteX3" fmla="*/ 2880016 w 2880016"/>
                <a:gd name="connsiteY3" fmla="*/ 226128 h 1356739"/>
                <a:gd name="connsiteX4" fmla="*/ 2880016 w 2880016"/>
                <a:gd name="connsiteY4" fmla="*/ 1130611 h 1356739"/>
                <a:gd name="connsiteX5" fmla="*/ 2653888 w 2880016"/>
                <a:gd name="connsiteY5" fmla="*/ 1356739 h 1356739"/>
                <a:gd name="connsiteX6" fmla="*/ 226128 w 2880016"/>
                <a:gd name="connsiteY6" fmla="*/ 1356739 h 1356739"/>
                <a:gd name="connsiteX7" fmla="*/ 0 w 2880016"/>
                <a:gd name="connsiteY7" fmla="*/ 1130611 h 1356739"/>
                <a:gd name="connsiteX8" fmla="*/ 0 w 2880016"/>
                <a:gd name="connsiteY8" fmla="*/ 226128 h 1356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0016" h="1356739">
                  <a:moveTo>
                    <a:pt x="0" y="226128"/>
                  </a:moveTo>
                  <a:cubicBezTo>
                    <a:pt x="0" y="101241"/>
                    <a:pt x="101241" y="0"/>
                    <a:pt x="226128" y="0"/>
                  </a:cubicBezTo>
                  <a:lnTo>
                    <a:pt x="2653888" y="0"/>
                  </a:lnTo>
                  <a:cubicBezTo>
                    <a:pt x="2778775" y="0"/>
                    <a:pt x="2880016" y="101241"/>
                    <a:pt x="2880016" y="226128"/>
                  </a:cubicBezTo>
                  <a:lnTo>
                    <a:pt x="2880016" y="1130611"/>
                  </a:lnTo>
                  <a:cubicBezTo>
                    <a:pt x="2880016" y="1255498"/>
                    <a:pt x="2778775" y="1356739"/>
                    <a:pt x="2653888" y="1356739"/>
                  </a:cubicBezTo>
                  <a:lnTo>
                    <a:pt x="226128" y="1356739"/>
                  </a:lnTo>
                  <a:cubicBezTo>
                    <a:pt x="101241" y="1356739"/>
                    <a:pt x="0" y="1255498"/>
                    <a:pt x="0" y="1130611"/>
                  </a:cubicBezTo>
                  <a:lnTo>
                    <a:pt x="0" y="226128"/>
                  </a:lnTo>
                  <a:close/>
                </a:path>
              </a:pathLst>
            </a:custGeom>
            <a:solidFill>
              <a:srgbClr val="00206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279591" tIns="172911" rIns="279591" bIns="172911" spcCol="1270" anchor="ctr"/>
            <a:lstStyle/>
            <a:p>
              <a:pPr algn="ctr" defTabSz="2489200" fontAlgn="auto">
                <a:lnSpc>
                  <a:spcPct val="90000"/>
                </a:lnSpc>
                <a:spcAft>
                  <a:spcPct val="35000"/>
                </a:spcAft>
                <a:defRPr/>
              </a:pPr>
              <a:r>
                <a:rPr lang="tr-TR" sz="5600" dirty="0"/>
                <a:t>9. Sınıf</a:t>
              </a:r>
            </a:p>
          </p:txBody>
        </p:sp>
        <p:grpSp>
          <p:nvGrpSpPr>
            <p:cNvPr id="22548" name="Grup 7"/>
            <p:cNvGrpSpPr>
              <a:grpSpLocks/>
            </p:cNvGrpSpPr>
            <p:nvPr/>
          </p:nvGrpSpPr>
          <p:grpSpPr bwMode="auto">
            <a:xfrm>
              <a:off x="5116428" y="1384618"/>
              <a:ext cx="4970252" cy="2177592"/>
              <a:chOff x="6429080" y="4072379"/>
              <a:chExt cx="4468306" cy="2177592"/>
            </a:xfrm>
          </p:grpSpPr>
          <p:sp>
            <p:nvSpPr>
              <p:cNvPr id="4" name="Oval 3"/>
              <p:cNvSpPr/>
              <p:nvPr/>
            </p:nvSpPr>
            <p:spPr>
              <a:xfrm>
                <a:off x="6429334" y="4072982"/>
                <a:ext cx="4468371" cy="217649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tr-TR"/>
              </a:p>
            </p:txBody>
          </p:sp>
          <p:sp>
            <p:nvSpPr>
              <p:cNvPr id="3" name="Metin kutusu 2"/>
              <p:cNvSpPr txBox="1"/>
              <p:nvPr/>
            </p:nvSpPr>
            <p:spPr>
              <a:xfrm>
                <a:off x="7070118" y="4561939"/>
                <a:ext cx="3186801" cy="1198579"/>
              </a:xfrm>
              <a:prstGeom prst="rect">
                <a:avLst/>
              </a:prstGeom>
              <a:noFill/>
            </p:spPr>
            <p:txBody>
              <a:bodyPr>
                <a:spAutoFit/>
              </a:bodyPr>
              <a:lstStyle/>
              <a:p>
                <a:pPr algn="ctr" fontAlgn="auto">
                  <a:spcBef>
                    <a:spcPts val="0"/>
                  </a:spcBef>
                  <a:spcAft>
                    <a:spcPts val="0"/>
                  </a:spcAft>
                  <a:defRPr/>
                </a:pPr>
                <a:r>
                  <a:rPr lang="tr-TR" sz="3600" b="1" dirty="0">
                    <a:solidFill>
                      <a:srgbClr val="002060"/>
                    </a:solidFill>
                    <a:effectLst>
                      <a:outerShdw blurRad="38100" dist="38100" dir="2700000" algn="tl">
                        <a:srgbClr val="000000">
                          <a:alpha val="43137"/>
                        </a:srgbClr>
                      </a:outerShdw>
                    </a:effectLst>
                    <a:latin typeface="+mn-lt"/>
                    <a:cs typeface="+mn-cs"/>
                  </a:rPr>
                  <a:t>EĞİTİM SÜRESİ</a:t>
                </a:r>
              </a:p>
              <a:p>
                <a:pPr algn="ctr" fontAlgn="auto">
                  <a:spcBef>
                    <a:spcPts val="0"/>
                  </a:spcBef>
                  <a:spcAft>
                    <a:spcPts val="0"/>
                  </a:spcAft>
                  <a:defRPr/>
                </a:pPr>
                <a:r>
                  <a:rPr lang="tr-TR" sz="3600" b="1" dirty="0">
                    <a:solidFill>
                      <a:srgbClr val="002060"/>
                    </a:solidFill>
                    <a:effectLst>
                      <a:outerShdw blurRad="38100" dist="38100" dir="2700000" algn="tl">
                        <a:srgbClr val="000000">
                          <a:alpha val="43137"/>
                        </a:srgbClr>
                      </a:outerShdw>
                    </a:effectLst>
                    <a:latin typeface="+mn-lt"/>
                    <a:cs typeface="+mn-cs"/>
                  </a:rPr>
                  <a:t>4 YILDIR</a:t>
                </a:r>
                <a:endParaRPr lang="tr-TR" sz="3600" b="1" dirty="0">
                  <a:solidFill>
                    <a:srgbClr val="FF0000"/>
                  </a:solidFill>
                  <a:effectLst>
                    <a:outerShdw blurRad="38100" dist="38100" dir="2700000" algn="tl">
                      <a:srgbClr val="000000">
                        <a:alpha val="43137"/>
                      </a:srgbClr>
                    </a:outerShdw>
                  </a:effectLst>
                  <a:latin typeface="+mn-lt"/>
                  <a:cs typeface="+mn-cs"/>
                </a:endParaRPr>
              </a:p>
            </p:txBody>
          </p:sp>
        </p:grpSp>
        <p:sp>
          <p:nvSpPr>
            <p:cNvPr id="22549" name="1 Başlık"/>
            <p:cNvSpPr txBox="1">
              <a:spLocks/>
            </p:cNvSpPr>
            <p:nvPr/>
          </p:nvSpPr>
          <p:spPr bwMode="auto">
            <a:xfrm>
              <a:off x="1036948" y="65990"/>
              <a:ext cx="11155052" cy="881744"/>
            </a:xfrm>
            <a:prstGeom prst="rect">
              <a:avLst/>
            </a:prstGeom>
            <a:noFill/>
            <a:ln w="9525">
              <a:noFill/>
              <a:miter lim="800000"/>
              <a:headEnd/>
              <a:tailEnd/>
            </a:ln>
          </p:spPr>
          <p:txBody>
            <a:bodyPr anchor="ctr"/>
            <a:lstStyle/>
            <a:p>
              <a:pPr algn="ctr">
                <a:lnSpc>
                  <a:spcPct val="90000"/>
                </a:lnSpc>
              </a:pPr>
              <a:r>
                <a:rPr lang="tr-TR" sz="2800" b="1">
                  <a:solidFill>
                    <a:schemeClr val="bg1"/>
                  </a:solidFill>
                  <a:latin typeface="Cambria" pitchFamily="18" charset="0"/>
                </a:rPr>
                <a:t>MESLEKİ EĞİTİM MERKEZİ PROGRAMI (ÇIRAKLIK EĞİTİMİ)</a:t>
              </a:r>
            </a:p>
          </p:txBody>
        </p:sp>
      </p:grpSp>
      <p:pic>
        <p:nvPicPr>
          <p:cNvPr id="14" name="Picture 4" descr="Adsız - Kopya">
            <a:extLst>
              <a:ext uri="{FF2B5EF4-FFF2-40B4-BE49-F238E27FC236}">
                <a16:creationId xmlns:a16="http://schemas.microsoft.com/office/drawing/2014/main" xmlns="" id="{2549B67A-5C53-4E97-B93E-68C3A0B1BF7A}"/>
              </a:ext>
            </a:extLst>
          </p:cNvPr>
          <p:cNvPicPr>
            <a:picLocks noChangeAspect="1" noChangeArrowheads="1"/>
          </p:cNvPicPr>
          <p:nvPr/>
        </p:nvPicPr>
        <p:blipFill>
          <a:blip r:embed="rId2" cstate="print"/>
          <a:srcRect/>
          <a:stretch>
            <a:fillRect/>
          </a:stretch>
        </p:blipFill>
        <p:spPr bwMode="auto">
          <a:xfrm>
            <a:off x="11358563" y="66675"/>
            <a:ext cx="833437" cy="1028700"/>
          </a:xfrm>
          <a:prstGeom prst="ellipse">
            <a:avLst/>
          </a:prstGeom>
          <a:noFill/>
          <a:ln>
            <a:noFill/>
          </a:ln>
          <a:effectLst/>
        </p:spPr>
      </p:pic>
    </p:spTree>
  </p:cSld>
  <p:clrMapOvr>
    <a:masterClrMapping/>
  </p:clrMapOvr>
  <p:transition/>
</p:sld>
</file>

<file path=ppt/theme/theme1.xml><?xml version="1.0" encoding="utf-8"?>
<a:theme xmlns:a="http://schemas.openxmlformats.org/drawingml/2006/main" name="4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Angles</Template>
  <TotalTime>6691</TotalTime>
  <Words>1514</Words>
  <Application>Microsoft Office PowerPoint</Application>
  <PresentationFormat>Geniş ekran</PresentationFormat>
  <Paragraphs>170</Paragraphs>
  <Slides>26</Slides>
  <Notes>0</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26</vt:i4>
      </vt:variant>
    </vt:vector>
  </HeadingPairs>
  <TitlesOfParts>
    <vt:vector size="36" baseType="lpstr">
      <vt:lpstr>Arial</vt:lpstr>
      <vt:lpstr>Calibri</vt:lpstr>
      <vt:lpstr>Calibri Light</vt:lpstr>
      <vt:lpstr>Cambria</vt:lpstr>
      <vt:lpstr>Franklin Gothic Book</vt:lpstr>
      <vt:lpstr>Franklin Gothic Heavy</vt:lpstr>
      <vt:lpstr>Tahoma</vt:lpstr>
      <vt:lpstr>Times New Roman</vt:lpstr>
      <vt:lpstr>Wingdings</vt:lpstr>
      <vt:lpstr>4_Office Teması</vt:lpstr>
      <vt:lpstr>PowerPoint Sunusu</vt:lpstr>
      <vt:lpstr> MESLEKİ EĞİTİM MERKEZİ TANITIM SUNUMU</vt:lpstr>
      <vt:lpstr>OKULUMUZ</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Fatih BAYRAK</dc:creator>
  <cp:lastModifiedBy>Windows Kullanıcısı</cp:lastModifiedBy>
  <cp:revision>852</cp:revision>
  <cp:lastPrinted>2017-06-05T14:37:06Z</cp:lastPrinted>
  <dcterms:created xsi:type="dcterms:W3CDTF">2016-03-01T07:59:13Z</dcterms:created>
  <dcterms:modified xsi:type="dcterms:W3CDTF">2022-05-09T11:31:16Z</dcterms:modified>
</cp:coreProperties>
</file>